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74" r:id="rId2"/>
    <p:sldId id="256" r:id="rId3"/>
    <p:sldId id="273" r:id="rId4"/>
    <p:sldId id="257" r:id="rId5"/>
    <p:sldId id="272" r:id="rId6"/>
    <p:sldId id="268" r:id="rId7"/>
    <p:sldId id="284" r:id="rId8"/>
    <p:sldId id="270" r:id="rId9"/>
    <p:sldId id="258" r:id="rId10"/>
    <p:sldId id="271" r:id="rId11"/>
    <p:sldId id="259" r:id="rId12"/>
    <p:sldId id="278" r:id="rId13"/>
    <p:sldId id="260" r:id="rId14"/>
    <p:sldId id="276" r:id="rId15"/>
    <p:sldId id="261" r:id="rId16"/>
    <p:sldId id="277" r:id="rId17"/>
    <p:sldId id="262" r:id="rId18"/>
    <p:sldId id="267" r:id="rId19"/>
    <p:sldId id="269" r:id="rId20"/>
    <p:sldId id="263" r:id="rId21"/>
    <p:sldId id="264" r:id="rId22"/>
    <p:sldId id="265" r:id="rId23"/>
    <p:sldId id="266" r:id="rId24"/>
    <p:sldId id="279" r:id="rId25"/>
    <p:sldId id="280" r:id="rId26"/>
    <p:sldId id="281" r:id="rId27"/>
    <p:sldId id="282" r:id="rId28"/>
    <p:sldId id="283" r:id="rId29"/>
    <p:sldId id="285" r:id="rId30"/>
    <p:sldId id="27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660"/>
  </p:normalViewPr>
  <p:slideViewPr>
    <p:cSldViewPr snapToGrid="0">
      <p:cViewPr varScale="1">
        <p:scale>
          <a:sx n="70" d="100"/>
          <a:sy n="70"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6EF2D6-D1F8-42F8-98C3-8F5DB58286EF}" type="datetimeFigureOut">
              <a:rPr lang="en-US" smtClean="0"/>
              <a:t>11/27/2014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DB7BDE-8FCC-4631-A067-A825FDC45DA8}" type="slidenum">
              <a:rPr lang="en-US" smtClean="0"/>
              <a:t>‹#›</a:t>
            </a:fld>
            <a:endParaRPr lang="en-US"/>
          </a:p>
        </p:txBody>
      </p:sp>
    </p:spTree>
    <p:extLst>
      <p:ext uri="{BB962C8B-B14F-4D97-AF65-F5344CB8AC3E}">
        <p14:creationId xmlns:p14="http://schemas.microsoft.com/office/powerpoint/2010/main" val="248318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30B574-1E1C-4BAC-A469-DDBAE7E1C42F}" type="datetimeFigureOut">
              <a:rPr lang="en-US" smtClean="0"/>
              <a:t>11/27/2014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F1245-4FDA-4665-B59B-DDDA6E4F0153}" type="slidenum">
              <a:rPr lang="en-US" smtClean="0"/>
              <a:t>‹#›</a:t>
            </a:fld>
            <a:endParaRPr lang="en-US"/>
          </a:p>
        </p:txBody>
      </p:sp>
    </p:spTree>
    <p:extLst>
      <p:ext uri="{BB962C8B-B14F-4D97-AF65-F5344CB8AC3E}">
        <p14:creationId xmlns:p14="http://schemas.microsoft.com/office/powerpoint/2010/main" val="243843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EF1245-4FDA-4665-B59B-DDDA6E4F0153}" type="slidenum">
              <a:rPr lang="en-US" smtClean="0"/>
              <a:t>24</a:t>
            </a:fld>
            <a:endParaRPr lang="en-US"/>
          </a:p>
        </p:txBody>
      </p:sp>
    </p:spTree>
    <p:extLst>
      <p:ext uri="{BB962C8B-B14F-4D97-AF65-F5344CB8AC3E}">
        <p14:creationId xmlns:p14="http://schemas.microsoft.com/office/powerpoint/2010/main" val="46499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EF1245-4FDA-4665-B59B-DDDA6E4F0153}" type="slidenum">
              <a:rPr lang="en-US" smtClean="0"/>
              <a:t>25</a:t>
            </a:fld>
            <a:endParaRPr lang="en-US"/>
          </a:p>
        </p:txBody>
      </p:sp>
    </p:spTree>
    <p:extLst>
      <p:ext uri="{BB962C8B-B14F-4D97-AF65-F5344CB8AC3E}">
        <p14:creationId xmlns:p14="http://schemas.microsoft.com/office/powerpoint/2010/main" val="383377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04A7109-BF41-42BC-BB53-CE03785F9095}" type="datetime1">
              <a:rPr lang="en-US" smtClean="0"/>
              <a:t>11/27/2014</a:t>
            </a:fld>
            <a:endParaRPr lang="en-US"/>
          </a:p>
        </p:txBody>
      </p:sp>
      <p:sp>
        <p:nvSpPr>
          <p:cNvPr id="5" name="Footer Placeholder 4"/>
          <p:cNvSpPr>
            <a:spLocks noGrp="1"/>
          </p:cNvSpPr>
          <p:nvPr>
            <p:ph type="ftr" sz="quarter" idx="11"/>
          </p:nvPr>
        </p:nvSpPr>
        <p:spPr/>
        <p:txBody>
          <a:bodyPr/>
          <a:lstStyle/>
          <a:p>
            <a:r>
              <a:rPr lang="en-US" smtClean="0"/>
              <a:t>BeyondZucchini.com</a:t>
            </a:r>
            <a:endParaRPr lang="en-US"/>
          </a:p>
        </p:txBody>
      </p:sp>
      <p:sp>
        <p:nvSpPr>
          <p:cNvPr id="6" name="Slide Number Placeholder 5"/>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240236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4B5E76-6A24-4FC3-B157-D89704C1C8F3}" type="datetime1">
              <a:rPr lang="en-US" smtClean="0"/>
              <a:t>11/27/2014</a:t>
            </a:fld>
            <a:endParaRPr lang="en-US"/>
          </a:p>
        </p:txBody>
      </p:sp>
      <p:sp>
        <p:nvSpPr>
          <p:cNvPr id="5" name="Footer Placeholder 4"/>
          <p:cNvSpPr>
            <a:spLocks noGrp="1"/>
          </p:cNvSpPr>
          <p:nvPr>
            <p:ph type="ftr" sz="quarter" idx="11"/>
          </p:nvPr>
        </p:nvSpPr>
        <p:spPr/>
        <p:txBody>
          <a:bodyPr/>
          <a:lstStyle/>
          <a:p>
            <a:r>
              <a:rPr lang="en-US" smtClean="0"/>
              <a:t>BeyondZucchini.com</a:t>
            </a:r>
            <a:endParaRPr lang="en-US"/>
          </a:p>
        </p:txBody>
      </p:sp>
      <p:sp>
        <p:nvSpPr>
          <p:cNvPr id="6" name="Slide Number Placeholder 5"/>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3862397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864EA5-7E0C-409E-BD94-0759C7737F17}" type="datetime1">
              <a:rPr lang="en-US" smtClean="0"/>
              <a:t>11/27/2014</a:t>
            </a:fld>
            <a:endParaRPr lang="en-US"/>
          </a:p>
        </p:txBody>
      </p:sp>
      <p:sp>
        <p:nvSpPr>
          <p:cNvPr id="5" name="Footer Placeholder 4"/>
          <p:cNvSpPr>
            <a:spLocks noGrp="1"/>
          </p:cNvSpPr>
          <p:nvPr>
            <p:ph type="ftr" sz="quarter" idx="11"/>
          </p:nvPr>
        </p:nvSpPr>
        <p:spPr/>
        <p:txBody>
          <a:bodyPr/>
          <a:lstStyle/>
          <a:p>
            <a:r>
              <a:rPr lang="en-US" smtClean="0"/>
              <a:t>BeyondZucchini.com</a:t>
            </a:r>
            <a:endParaRPr lang="en-US"/>
          </a:p>
        </p:txBody>
      </p:sp>
      <p:sp>
        <p:nvSpPr>
          <p:cNvPr id="6" name="Slide Number Placeholder 5"/>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478158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9E3CFF-0989-4CB2-955B-46419FBC0350}" type="datetime1">
              <a:rPr lang="en-US" smtClean="0"/>
              <a:t>11/27/2014</a:t>
            </a:fld>
            <a:endParaRPr lang="en-US"/>
          </a:p>
        </p:txBody>
      </p:sp>
      <p:sp>
        <p:nvSpPr>
          <p:cNvPr id="6" name="Footer Placeholder 5"/>
          <p:cNvSpPr>
            <a:spLocks noGrp="1"/>
          </p:cNvSpPr>
          <p:nvPr>
            <p:ph type="ftr" sz="quarter" idx="11"/>
          </p:nvPr>
        </p:nvSpPr>
        <p:spPr/>
        <p:txBody>
          <a:bodyPr/>
          <a:lstStyle/>
          <a:p>
            <a:r>
              <a:rPr lang="en-US" smtClean="0"/>
              <a:t>BeyondZucchini.com</a:t>
            </a:r>
            <a:endParaRPr lang="en-US"/>
          </a:p>
        </p:txBody>
      </p:sp>
      <p:sp>
        <p:nvSpPr>
          <p:cNvPr id="7" name="Slide Number Placeholder 6"/>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92028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727035-397A-431D-A0B8-5659356C7EE2}" type="datetime1">
              <a:rPr lang="en-US" smtClean="0"/>
              <a:t>11/27/2014</a:t>
            </a:fld>
            <a:endParaRPr lang="en-US"/>
          </a:p>
        </p:txBody>
      </p:sp>
      <p:sp>
        <p:nvSpPr>
          <p:cNvPr id="8" name="Footer Placeholder 7"/>
          <p:cNvSpPr>
            <a:spLocks noGrp="1"/>
          </p:cNvSpPr>
          <p:nvPr>
            <p:ph type="ftr" sz="quarter" idx="11"/>
          </p:nvPr>
        </p:nvSpPr>
        <p:spPr/>
        <p:txBody>
          <a:bodyPr/>
          <a:lstStyle/>
          <a:p>
            <a:r>
              <a:rPr lang="en-US" smtClean="0"/>
              <a:t>BeyondZucchini.com</a:t>
            </a:r>
            <a:endParaRPr lang="en-US"/>
          </a:p>
        </p:txBody>
      </p:sp>
      <p:sp>
        <p:nvSpPr>
          <p:cNvPr id="9" name="Slide Number Placeholder 8"/>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3159975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1C0C1A-3B1C-4B83-ADBF-FDFFE67045B8}" type="datetime1">
              <a:rPr lang="en-US" smtClean="0"/>
              <a:t>11/27/2014</a:t>
            </a:fld>
            <a:endParaRPr lang="en-US"/>
          </a:p>
        </p:txBody>
      </p:sp>
      <p:sp>
        <p:nvSpPr>
          <p:cNvPr id="4" name="Footer Placeholder 3"/>
          <p:cNvSpPr>
            <a:spLocks noGrp="1"/>
          </p:cNvSpPr>
          <p:nvPr>
            <p:ph type="ftr" sz="quarter" idx="11"/>
          </p:nvPr>
        </p:nvSpPr>
        <p:spPr/>
        <p:txBody>
          <a:bodyPr/>
          <a:lstStyle/>
          <a:p>
            <a:r>
              <a:rPr lang="en-US" smtClean="0"/>
              <a:t>BeyondZucchini.com</a:t>
            </a:r>
            <a:endParaRPr lang="en-US"/>
          </a:p>
        </p:txBody>
      </p:sp>
      <p:sp>
        <p:nvSpPr>
          <p:cNvPr id="5" name="Slide Number Placeholder 4"/>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2647030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0EFCB-B3E0-42B9-A298-CD2813DC3C84}" type="datetime1">
              <a:rPr lang="en-US" smtClean="0"/>
              <a:t>11/27/2014</a:t>
            </a:fld>
            <a:endParaRPr lang="en-US"/>
          </a:p>
        </p:txBody>
      </p:sp>
      <p:sp>
        <p:nvSpPr>
          <p:cNvPr id="3" name="Footer Placeholder 2"/>
          <p:cNvSpPr>
            <a:spLocks noGrp="1"/>
          </p:cNvSpPr>
          <p:nvPr>
            <p:ph type="ftr" sz="quarter" idx="11"/>
          </p:nvPr>
        </p:nvSpPr>
        <p:spPr/>
        <p:txBody>
          <a:bodyPr/>
          <a:lstStyle/>
          <a:p>
            <a:r>
              <a:rPr lang="en-US" smtClean="0"/>
              <a:t>BeyondZucchini.com</a:t>
            </a:r>
            <a:endParaRPr lang="en-US"/>
          </a:p>
        </p:txBody>
      </p:sp>
      <p:sp>
        <p:nvSpPr>
          <p:cNvPr id="4" name="Slide Number Placeholder 3"/>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413081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7ACCD-D577-4751-8D80-B8C7648C4141}" type="datetime1">
              <a:rPr lang="en-US" smtClean="0"/>
              <a:t>11/27/2014</a:t>
            </a:fld>
            <a:endParaRPr lang="en-US"/>
          </a:p>
        </p:txBody>
      </p:sp>
      <p:sp>
        <p:nvSpPr>
          <p:cNvPr id="6" name="Footer Placeholder 5"/>
          <p:cNvSpPr>
            <a:spLocks noGrp="1"/>
          </p:cNvSpPr>
          <p:nvPr>
            <p:ph type="ftr" sz="quarter" idx="11"/>
          </p:nvPr>
        </p:nvSpPr>
        <p:spPr/>
        <p:txBody>
          <a:bodyPr/>
          <a:lstStyle/>
          <a:p>
            <a:r>
              <a:rPr lang="en-US" smtClean="0"/>
              <a:t>BeyondZucchini.com</a:t>
            </a:r>
            <a:endParaRPr lang="en-US"/>
          </a:p>
        </p:txBody>
      </p:sp>
      <p:sp>
        <p:nvSpPr>
          <p:cNvPr id="7" name="Slide Number Placeholder 6"/>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1509385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E76F81-68A5-4723-BA91-6D53078AFABD}" type="datetime1">
              <a:rPr lang="en-US" smtClean="0"/>
              <a:t>11/27/2014</a:t>
            </a:fld>
            <a:endParaRPr lang="en-US"/>
          </a:p>
        </p:txBody>
      </p:sp>
      <p:sp>
        <p:nvSpPr>
          <p:cNvPr id="6" name="Footer Placeholder 5"/>
          <p:cNvSpPr>
            <a:spLocks noGrp="1"/>
          </p:cNvSpPr>
          <p:nvPr>
            <p:ph type="ftr" sz="quarter" idx="11"/>
          </p:nvPr>
        </p:nvSpPr>
        <p:spPr/>
        <p:txBody>
          <a:bodyPr/>
          <a:lstStyle/>
          <a:p>
            <a:r>
              <a:rPr lang="en-US" smtClean="0"/>
              <a:t>BeyondZucchini.com</a:t>
            </a:r>
            <a:endParaRPr lang="en-US"/>
          </a:p>
        </p:txBody>
      </p:sp>
      <p:sp>
        <p:nvSpPr>
          <p:cNvPr id="7" name="Slide Number Placeholder 6"/>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3389636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1F146F-3C77-436D-BADE-8642E0F4A868}" type="datetime1">
              <a:rPr lang="en-US" smtClean="0"/>
              <a:t>11/27/2014</a:t>
            </a:fld>
            <a:endParaRPr lang="en-US"/>
          </a:p>
        </p:txBody>
      </p:sp>
      <p:sp>
        <p:nvSpPr>
          <p:cNvPr id="5" name="Footer Placeholder 4"/>
          <p:cNvSpPr>
            <a:spLocks noGrp="1"/>
          </p:cNvSpPr>
          <p:nvPr>
            <p:ph type="ftr" sz="quarter" idx="11"/>
          </p:nvPr>
        </p:nvSpPr>
        <p:spPr/>
        <p:txBody>
          <a:bodyPr/>
          <a:lstStyle/>
          <a:p>
            <a:r>
              <a:rPr lang="en-US" smtClean="0"/>
              <a:t>BeyondZucchini.com</a:t>
            </a:r>
            <a:endParaRPr lang="en-US"/>
          </a:p>
        </p:txBody>
      </p:sp>
      <p:sp>
        <p:nvSpPr>
          <p:cNvPr id="6" name="Slide Number Placeholder 5"/>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109216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CE9042-FC20-4168-AD26-53D705DF9C0D}" type="datetime1">
              <a:rPr lang="en-US" smtClean="0"/>
              <a:t>11/27/2014</a:t>
            </a:fld>
            <a:endParaRPr lang="en-US"/>
          </a:p>
        </p:txBody>
      </p:sp>
      <p:sp>
        <p:nvSpPr>
          <p:cNvPr id="5" name="Footer Placeholder 4"/>
          <p:cNvSpPr>
            <a:spLocks noGrp="1"/>
          </p:cNvSpPr>
          <p:nvPr>
            <p:ph type="ftr" sz="quarter" idx="11"/>
          </p:nvPr>
        </p:nvSpPr>
        <p:spPr/>
        <p:txBody>
          <a:bodyPr/>
          <a:lstStyle/>
          <a:p>
            <a:r>
              <a:rPr lang="en-US" smtClean="0"/>
              <a:t>BeyondZucchini.com</a:t>
            </a:r>
            <a:endParaRPr lang="en-US"/>
          </a:p>
        </p:txBody>
      </p:sp>
      <p:sp>
        <p:nvSpPr>
          <p:cNvPr id="6" name="Slide Number Placeholder 5"/>
          <p:cNvSpPr>
            <a:spLocks noGrp="1"/>
          </p:cNvSpPr>
          <p:nvPr>
            <p:ph type="sldNum" sz="quarter" idx="12"/>
          </p:nvPr>
        </p:nvSpPr>
        <p:spPr/>
        <p:txBody>
          <a:bodyPr/>
          <a:lstStyle/>
          <a:p>
            <a:fld id="{E26FE6DC-7FAE-4551-8E4E-FE2B02BB6EB7}" type="slidenum">
              <a:rPr lang="en-US" smtClean="0"/>
              <a:t>‹#›</a:t>
            </a:fld>
            <a:endParaRPr lang="en-US"/>
          </a:p>
        </p:txBody>
      </p:sp>
    </p:spTree>
    <p:extLst>
      <p:ext uri="{BB962C8B-B14F-4D97-AF65-F5344CB8AC3E}">
        <p14:creationId xmlns:p14="http://schemas.microsoft.com/office/powerpoint/2010/main" val="3158306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4EF1C-3E25-432F-98A6-951F84D2C066}" type="datetime1">
              <a:rPr lang="en-US" smtClean="0"/>
              <a:t>11/27/2014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BeyondZucchini.com</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6FE6DC-7FAE-4551-8E4E-FE2B02BB6EB7}" type="slidenum">
              <a:rPr lang="en-US" smtClean="0"/>
              <a:t>‹#›</a:t>
            </a:fld>
            <a:endParaRPr lang="en-US"/>
          </a:p>
        </p:txBody>
      </p:sp>
    </p:spTree>
    <p:extLst>
      <p:ext uri="{BB962C8B-B14F-4D97-AF65-F5344CB8AC3E}">
        <p14:creationId xmlns:p14="http://schemas.microsoft.com/office/powerpoint/2010/main" val="1697150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medicalnewstoday.com/articles/10634.php" TargetMode="External"/><Relationship Id="rId2" Type="http://schemas.openxmlformats.org/officeDocument/2006/relationships/hyperlink" Target="http://www.medicalnewstoday.com/articles/130620.php" TargetMode="Externa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hyperlink" Target="http://www.medicalnewstoday.com/articles/266259.php" TargetMode="External"/><Relationship Id="rId4" Type="http://schemas.openxmlformats.org/officeDocument/2006/relationships/hyperlink" Target="http://jn.nutrition.org/content/133/5/1286.abstrac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www.beyondzucchini.com/" TargetMode="Externa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791" y="5182785"/>
            <a:ext cx="10515600" cy="1325563"/>
          </a:xfrm>
        </p:spPr>
        <p:txBody>
          <a:bodyPr/>
          <a:lstStyle/>
          <a:p>
            <a:pPr algn="ctr"/>
            <a:r>
              <a:rPr lang="en-US" dirty="0" smtClean="0"/>
              <a:t>Beyond Zucchini: Superfoods in Traditional Mediterranean Dishes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2594" y="300251"/>
            <a:ext cx="6787067" cy="4523580"/>
          </a:xfrm>
          <a:prstGeom prst="rect">
            <a:avLst/>
          </a:prstGeom>
        </p:spPr>
      </p:pic>
      <p:sp>
        <p:nvSpPr>
          <p:cNvPr id="4" name="Footer Placeholder 3"/>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405570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_-IE4plYWsN4/TRInTAXUrMI/AAAAAAAAAHM/WGc9r04bcNg/s1600/Eggplan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5533" y="562060"/>
            <a:ext cx="3063189" cy="27319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asme.org/getmedia/c65ba99a-dd93-4e4e-a7c9-38e3c169429e/olive.jpg.aspx?width=6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3023" y="669233"/>
            <a:ext cx="3946748" cy="26527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nuthealth.org/assets/Uploads/pine-nut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5533" y="4066352"/>
            <a:ext cx="3570264" cy="18153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foodsubs.com/Photos/summersquash-zucchin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13" y="764259"/>
            <a:ext cx="4191000" cy="1847851"/>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10314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214" y="0"/>
            <a:ext cx="10289572" cy="68580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924920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9788" y="240210"/>
            <a:ext cx="2790516" cy="747215"/>
          </a:xfrm>
        </p:spPr>
        <p:txBody>
          <a:bodyPr>
            <a:normAutofit/>
          </a:bodyPr>
          <a:lstStyle/>
          <a:p>
            <a:pPr algn="ctr"/>
            <a:r>
              <a:rPr lang="en-US" b="1" dirty="0" smtClean="0"/>
              <a:t>Oregano</a:t>
            </a:r>
            <a:endParaRPr lang="en-US" b="1" dirty="0"/>
          </a:p>
        </p:txBody>
      </p:sp>
      <p:sp>
        <p:nvSpPr>
          <p:cNvPr id="4" name="Content Placeholder 3"/>
          <p:cNvSpPr>
            <a:spLocks noGrp="1"/>
          </p:cNvSpPr>
          <p:nvPr>
            <p:ph idx="1"/>
          </p:nvPr>
        </p:nvSpPr>
        <p:spPr>
          <a:xfrm>
            <a:off x="5183187" y="409433"/>
            <a:ext cx="6622126" cy="6250674"/>
          </a:xfrm>
        </p:spPr>
        <p:txBody>
          <a:bodyPr>
            <a:normAutofit fontScale="40000" lnSpcReduction="20000"/>
          </a:bodyPr>
          <a:lstStyle/>
          <a:p>
            <a:pPr fontAlgn="base"/>
            <a:r>
              <a:rPr lang="en-US" sz="5000" dirty="0"/>
              <a:t>1. </a:t>
            </a:r>
            <a:r>
              <a:rPr lang="en-US" sz="5000" b="1" i="1" u="sng" dirty="0" err="1"/>
              <a:t>Thymol</a:t>
            </a:r>
            <a:r>
              <a:rPr lang="en-US" sz="5000" u="sng" dirty="0"/>
              <a:t> and </a:t>
            </a:r>
            <a:r>
              <a:rPr lang="en-US" sz="5000" b="1" i="1" u="sng" dirty="0" err="1"/>
              <a:t>Carvacrol</a:t>
            </a:r>
            <a:r>
              <a:rPr lang="en-US" sz="5000" u="sng" dirty="0"/>
              <a:t>, 2 effective anti-</a:t>
            </a:r>
            <a:r>
              <a:rPr lang="en-US" sz="5000" u="sng" dirty="0" err="1"/>
              <a:t>bacterials</a:t>
            </a:r>
            <a:r>
              <a:rPr lang="en-US" sz="5000" u="sng" dirty="0"/>
              <a:t>:</a:t>
            </a:r>
            <a:r>
              <a:rPr lang="en-US" sz="5000" dirty="0"/>
              <a:t> </a:t>
            </a:r>
            <a:endParaRPr lang="en-US" sz="5000" dirty="0" smtClean="0"/>
          </a:p>
          <a:p>
            <a:pPr fontAlgn="base"/>
            <a:r>
              <a:rPr lang="en-US" sz="5000" dirty="0" smtClean="0"/>
              <a:t>highly </a:t>
            </a:r>
            <a:r>
              <a:rPr lang="en-US" sz="5000" dirty="0"/>
              <a:t>effective against 41 strains of the food pathogen,  </a:t>
            </a:r>
            <a:r>
              <a:rPr lang="en-US" sz="5000" b="1" dirty="0"/>
              <a:t>listeria</a:t>
            </a:r>
            <a:r>
              <a:rPr lang="en-US" sz="5000" dirty="0"/>
              <a:t>.  </a:t>
            </a:r>
            <a:endParaRPr lang="en-US" sz="5000" dirty="0" smtClean="0"/>
          </a:p>
          <a:p>
            <a:pPr fontAlgn="base"/>
            <a:r>
              <a:rPr lang="en-US" sz="5000" dirty="0" smtClean="0"/>
              <a:t>Effective </a:t>
            </a:r>
            <a:r>
              <a:rPr lang="en-US" sz="5000" dirty="0"/>
              <a:t> in treating infections against </a:t>
            </a:r>
            <a:r>
              <a:rPr lang="en-US" sz="5000" b="1" dirty="0"/>
              <a:t>giardia </a:t>
            </a:r>
            <a:r>
              <a:rPr lang="en-US" sz="5000" b="1" dirty="0" err="1"/>
              <a:t>lamblia</a:t>
            </a:r>
            <a:r>
              <a:rPr lang="en-US" sz="5000" b="1" dirty="0"/>
              <a:t>. </a:t>
            </a:r>
            <a:endParaRPr lang="en-US" sz="5000" b="1" dirty="0" smtClean="0"/>
          </a:p>
          <a:p>
            <a:pPr fontAlgn="base"/>
            <a:r>
              <a:rPr lang="en-US" sz="5000" dirty="0" smtClean="0"/>
              <a:t>Moreover</a:t>
            </a:r>
            <a:r>
              <a:rPr lang="en-US" sz="5000" dirty="0"/>
              <a:t>, </a:t>
            </a:r>
            <a:r>
              <a:rPr lang="en-US" sz="5000" dirty="0" smtClean="0"/>
              <a:t>further </a:t>
            </a:r>
            <a:r>
              <a:rPr lang="en-US" sz="5000" dirty="0" smtClean="0">
                <a:hlinkClick r:id="rId2"/>
              </a:rPr>
              <a:t>studies</a:t>
            </a:r>
            <a:r>
              <a:rPr lang="en-US" sz="5000" dirty="0"/>
              <a:t> </a:t>
            </a:r>
            <a:r>
              <a:rPr lang="en-US" sz="5000" dirty="0" smtClean="0"/>
              <a:t>have </a:t>
            </a:r>
            <a:r>
              <a:rPr lang="en-US" sz="5000" dirty="0"/>
              <a:t>proven its ability to kill the hospital superbug </a:t>
            </a:r>
            <a:r>
              <a:rPr lang="en-US" sz="5000" b="1" dirty="0">
                <a:hlinkClick r:id="rId3"/>
              </a:rPr>
              <a:t>MRSA</a:t>
            </a:r>
            <a:r>
              <a:rPr lang="en-US" sz="5000" b="1" dirty="0"/>
              <a:t>, </a:t>
            </a:r>
            <a:r>
              <a:rPr lang="en-US" sz="5000" dirty="0"/>
              <a:t>which is resistant to many antibiotics.</a:t>
            </a:r>
          </a:p>
          <a:p>
            <a:pPr fontAlgn="base"/>
            <a:r>
              <a:rPr lang="en-US" sz="5000" dirty="0"/>
              <a:t>2. </a:t>
            </a:r>
            <a:r>
              <a:rPr lang="en-US" sz="5000" b="1" u="sng" dirty="0" smtClean="0"/>
              <a:t>2 </a:t>
            </a:r>
            <a:r>
              <a:rPr lang="en-US" sz="5000" b="1" u="sng" dirty="0"/>
              <a:t>potent </a:t>
            </a:r>
            <a:r>
              <a:rPr lang="en-US" sz="5000" b="1" u="sng" dirty="0" smtClean="0"/>
              <a:t>antioxidants</a:t>
            </a:r>
            <a:r>
              <a:rPr lang="en-US" sz="5000" u="sng" dirty="0" smtClean="0"/>
              <a:t>:</a:t>
            </a:r>
            <a:r>
              <a:rPr lang="en-US" sz="5000" dirty="0"/>
              <a:t>  </a:t>
            </a:r>
            <a:r>
              <a:rPr lang="en-US" sz="5000" b="1" i="1" dirty="0" err="1"/>
              <a:t>Rosmarinic</a:t>
            </a:r>
            <a:r>
              <a:rPr lang="en-US" sz="5000" b="1" i="1" dirty="0"/>
              <a:t> acid</a:t>
            </a:r>
            <a:r>
              <a:rPr lang="en-US" sz="5000" dirty="0"/>
              <a:t> and </a:t>
            </a:r>
            <a:r>
              <a:rPr lang="en-US" sz="5000" dirty="0" err="1"/>
              <a:t>Thymol</a:t>
            </a:r>
            <a:r>
              <a:rPr lang="en-US" sz="5000" dirty="0"/>
              <a:t> </a:t>
            </a:r>
            <a:r>
              <a:rPr lang="en-US" sz="5000" dirty="0" smtClean="0"/>
              <a:t>According </a:t>
            </a:r>
            <a:r>
              <a:rPr lang="en-US" sz="5000" dirty="0"/>
              <a:t>to the </a:t>
            </a:r>
            <a:r>
              <a:rPr lang="en-US" sz="5000" dirty="0">
                <a:hlinkClick r:id="rId4"/>
              </a:rPr>
              <a:t>Journal of Nutrition</a:t>
            </a:r>
            <a:r>
              <a:rPr lang="en-US" sz="5000" dirty="0"/>
              <a:t>, oregano is one of the herbs with the highest concentration of </a:t>
            </a:r>
            <a:r>
              <a:rPr lang="en-US" sz="5000"/>
              <a:t>antioxidants </a:t>
            </a:r>
            <a:endParaRPr lang="en-US" sz="5000" smtClean="0"/>
          </a:p>
          <a:p>
            <a:pPr fontAlgn="base"/>
            <a:r>
              <a:rPr lang="en-US" sz="5000" smtClean="0"/>
              <a:t>3</a:t>
            </a:r>
            <a:r>
              <a:rPr lang="en-US" sz="5000" dirty="0"/>
              <a:t>. </a:t>
            </a:r>
            <a:r>
              <a:rPr lang="en-US" sz="5000" b="1" u="sng" dirty="0"/>
              <a:t>Anti-inflammatory properties</a:t>
            </a:r>
            <a:r>
              <a:rPr lang="en-US" sz="5000" dirty="0"/>
              <a:t>: </a:t>
            </a:r>
            <a:r>
              <a:rPr lang="en-US" sz="5000" b="1" dirty="0"/>
              <a:t>Beta-</a:t>
            </a:r>
            <a:r>
              <a:rPr lang="en-US" sz="5000" b="1" dirty="0" err="1"/>
              <a:t>Caryophyllin</a:t>
            </a:r>
            <a:r>
              <a:rPr lang="en-US" sz="5000" dirty="0"/>
              <a:t>, an anti-inflammatory in oregano which may protect against osteoporosis and arteriosclerosis.</a:t>
            </a:r>
          </a:p>
          <a:p>
            <a:pPr fontAlgn="base"/>
            <a:r>
              <a:rPr lang="en-US" sz="5000" dirty="0"/>
              <a:t>4. </a:t>
            </a:r>
            <a:r>
              <a:rPr lang="en-US" sz="5000" b="1" u="sng" dirty="0"/>
              <a:t>Protection against cancer</a:t>
            </a:r>
            <a:r>
              <a:rPr lang="en-US" sz="5000" dirty="0"/>
              <a:t>: Biologists have been able to show the</a:t>
            </a:r>
            <a:r>
              <a:rPr lang="en-US" sz="5000" dirty="0">
                <a:hlinkClick r:id="rId5"/>
              </a:rPr>
              <a:t> anti-cancer</a:t>
            </a:r>
            <a:r>
              <a:rPr lang="en-US" sz="5000" dirty="0"/>
              <a:t> properties of oregano through encouraging cancer cell apoptosis (in other words, cancer cells commit suicide</a:t>
            </a:r>
            <a:r>
              <a:rPr lang="en-US" sz="5000" dirty="0" smtClean="0"/>
              <a:t>).</a:t>
            </a:r>
          </a:p>
          <a:p>
            <a:pPr fontAlgn="base"/>
            <a:r>
              <a:rPr lang="en-US" sz="5000" dirty="0"/>
              <a:t>5. </a:t>
            </a:r>
            <a:r>
              <a:rPr lang="en-US" sz="5000" b="1" u="sng" dirty="0" err="1"/>
              <a:t>Nutritionwise</a:t>
            </a:r>
            <a:r>
              <a:rPr lang="en-US" sz="5000" dirty="0"/>
              <a:t>: oregano is a great source of </a:t>
            </a:r>
            <a:r>
              <a:rPr lang="en-US" sz="5000" b="1" dirty="0"/>
              <a:t>vitamin K</a:t>
            </a:r>
            <a:r>
              <a:rPr lang="en-US" sz="5000" dirty="0"/>
              <a:t> and </a:t>
            </a:r>
            <a:r>
              <a:rPr lang="en-US" sz="5000" b="1" dirty="0"/>
              <a:t>manganese</a:t>
            </a:r>
            <a:r>
              <a:rPr lang="en-US" sz="5000" dirty="0"/>
              <a:t>, as well as </a:t>
            </a:r>
            <a:r>
              <a:rPr lang="en-US" sz="5000" b="1" dirty="0"/>
              <a:t>iron</a:t>
            </a:r>
            <a:r>
              <a:rPr lang="en-US" sz="5000" dirty="0"/>
              <a:t> and </a:t>
            </a:r>
            <a:r>
              <a:rPr lang="en-US" sz="5000" b="1" dirty="0"/>
              <a:t>calcium</a:t>
            </a:r>
            <a:r>
              <a:rPr lang="en-US" sz="5000" dirty="0"/>
              <a:t>.</a:t>
            </a:r>
          </a:p>
          <a:p>
            <a:endParaRPr lang="en-US" dirty="0"/>
          </a:p>
        </p:txBody>
      </p:sp>
      <p:sp>
        <p:nvSpPr>
          <p:cNvPr id="2" name="Text Placeholder 1"/>
          <p:cNvSpPr>
            <a:spLocks noGrp="1"/>
          </p:cNvSpPr>
          <p:nvPr>
            <p:ph type="body" sz="half" idx="2"/>
          </p:nvPr>
        </p:nvSpPr>
        <p:spPr>
          <a:xfrm>
            <a:off x="955343" y="1105469"/>
            <a:ext cx="3816682" cy="4763519"/>
          </a:xfrm>
        </p:spPr>
        <p:txBody>
          <a:bodyPr/>
          <a:lstStyle/>
          <a:p>
            <a:endParaRPr lang="en-US" dirty="0"/>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6860" y="1105468"/>
            <a:ext cx="4996328" cy="3330053"/>
          </a:xfrm>
          <a:prstGeom prst="rect">
            <a:avLst/>
          </a:prstGeom>
        </p:spPr>
      </p:pic>
      <p:sp>
        <p:nvSpPr>
          <p:cNvPr id="5" name="Footer Placeholder 4"/>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79219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4763" y="0"/>
            <a:ext cx="8882473"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2898" y="0"/>
            <a:ext cx="8926204"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Footer Placeholder 3"/>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1406389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2" name="Footer Placeholder 1"/>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1217105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3809" y="285414"/>
            <a:ext cx="3554791" cy="683577"/>
          </a:xfrm>
        </p:spPr>
        <p:txBody>
          <a:bodyPr>
            <a:normAutofit/>
          </a:bodyPr>
          <a:lstStyle/>
          <a:p>
            <a:r>
              <a:rPr lang="en-US" b="1" dirty="0" err="1" smtClean="0"/>
              <a:t>Zaatar</a:t>
            </a:r>
            <a:r>
              <a:rPr lang="en-US" b="1" dirty="0" smtClean="0"/>
              <a:t> (with Sumac)</a:t>
            </a:r>
            <a:endParaRPr lang="en-US" b="1" dirty="0"/>
          </a:p>
        </p:txBody>
      </p:sp>
      <p:sp>
        <p:nvSpPr>
          <p:cNvPr id="5" name="Text Placeholder 4"/>
          <p:cNvSpPr>
            <a:spLocks noGrp="1"/>
          </p:cNvSpPr>
          <p:nvPr>
            <p:ph type="body" sz="half" idx="2"/>
          </p:nvPr>
        </p:nvSpPr>
        <p:spPr>
          <a:xfrm>
            <a:off x="7165075" y="545910"/>
            <a:ext cx="4749421" cy="5964072"/>
          </a:xfrm>
        </p:spPr>
        <p:txBody>
          <a:bodyPr>
            <a:normAutofit/>
          </a:bodyPr>
          <a:lstStyle/>
          <a:p>
            <a:pPr marL="285750" indent="-285750">
              <a:buFont typeface="Arial" panose="020B0604020202020204" pitchFamily="34" charset="0"/>
              <a:buChar char="•"/>
            </a:pPr>
            <a:r>
              <a:rPr lang="en-US" sz="3200" dirty="0" smtClean="0"/>
              <a:t>Antioxidants</a:t>
            </a:r>
          </a:p>
          <a:p>
            <a:pPr marL="285750" indent="-285750">
              <a:buFont typeface="Arial" panose="020B0604020202020204" pitchFamily="34" charset="0"/>
              <a:buChar char="•"/>
            </a:pPr>
            <a:r>
              <a:rPr lang="en-US" sz="3200" dirty="0" smtClean="0"/>
              <a:t>Protects against </a:t>
            </a:r>
            <a:r>
              <a:rPr lang="en-US" sz="3200" dirty="0" err="1" smtClean="0"/>
              <a:t>foodbourn</a:t>
            </a:r>
            <a:r>
              <a:rPr lang="en-US" sz="3200" dirty="0" smtClean="0"/>
              <a:t> allergies</a:t>
            </a:r>
          </a:p>
          <a:p>
            <a:pPr marL="285750" indent="-285750">
              <a:buFont typeface="Arial" panose="020B0604020202020204" pitchFamily="34" charset="0"/>
              <a:buChar char="•"/>
            </a:pPr>
            <a:r>
              <a:rPr lang="en-US" sz="3200" dirty="0" smtClean="0"/>
              <a:t>Rich in oils (</a:t>
            </a:r>
            <a:r>
              <a:rPr lang="en-US" sz="3200" dirty="0" err="1"/>
              <a:t>geraniol</a:t>
            </a:r>
            <a:r>
              <a:rPr lang="en-US" sz="3200" dirty="0"/>
              <a:t>, </a:t>
            </a:r>
            <a:r>
              <a:rPr lang="en-US" sz="3200" dirty="0" err="1"/>
              <a:t>borneo</a:t>
            </a:r>
            <a:r>
              <a:rPr lang="en-US" sz="3200" dirty="0"/>
              <a:t>, </a:t>
            </a:r>
            <a:r>
              <a:rPr lang="en-US" sz="3200" dirty="0" err="1"/>
              <a:t>carvacolo</a:t>
            </a:r>
            <a:r>
              <a:rPr lang="en-US" sz="3200" dirty="0"/>
              <a:t> and </a:t>
            </a:r>
            <a:r>
              <a:rPr lang="en-US" sz="3200" dirty="0" err="1" smtClean="0"/>
              <a:t>thymol</a:t>
            </a:r>
            <a:r>
              <a:rPr lang="en-US" sz="3200" dirty="0" smtClean="0"/>
              <a:t>) that help relieve respiratory problems</a:t>
            </a:r>
          </a:p>
          <a:p>
            <a:pPr marL="285750" indent="-285750">
              <a:buFont typeface="Arial" panose="020B0604020202020204" pitchFamily="34" charset="0"/>
              <a:buChar char="•"/>
            </a:pPr>
            <a:r>
              <a:rPr lang="en-US" sz="3200" dirty="0" smtClean="0"/>
              <a:t>Anti-inflammatory (rheumatoid arthritis)</a:t>
            </a:r>
            <a:endParaRPr lang="en-US" sz="3200" dirty="0"/>
          </a:p>
        </p:txBody>
      </p:sp>
      <p:sp>
        <p:nvSpPr>
          <p:cNvPr id="2" name="Footer Placeholder 1"/>
          <p:cNvSpPr>
            <a:spLocks noGrp="1"/>
          </p:cNvSpPr>
          <p:nvPr>
            <p:ph type="ftr" sz="quarter" idx="11"/>
          </p:nvPr>
        </p:nvSpPr>
        <p:spPr/>
        <p:txBody>
          <a:bodyPr/>
          <a:lstStyle/>
          <a:p>
            <a:r>
              <a:rPr lang="en-US" smtClean="0"/>
              <a:t>BeyondZucchini.com</a:t>
            </a:r>
            <a:endParaRPr 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710" y="1351128"/>
            <a:ext cx="6415415" cy="3939508"/>
          </a:xfrm>
        </p:spPr>
      </p:pic>
    </p:spTree>
    <p:extLst>
      <p:ext uri="{BB962C8B-B14F-4D97-AF65-F5344CB8AC3E}">
        <p14:creationId xmlns:p14="http://schemas.microsoft.com/office/powerpoint/2010/main" val="225145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3044975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663973" cy="643083"/>
          </a:xfrm>
        </p:spPr>
        <p:txBody>
          <a:bodyPr>
            <a:noAutofit/>
          </a:bodyPr>
          <a:lstStyle/>
          <a:p>
            <a:pPr algn="ctr"/>
            <a:r>
              <a:rPr lang="en-US" sz="2400" b="1" dirty="0" smtClean="0"/>
              <a:t>Amaranth Leaves</a:t>
            </a:r>
            <a:endParaRPr lang="en-US" sz="2400" b="1" dirty="0"/>
          </a:p>
        </p:txBody>
      </p:sp>
      <p:sp>
        <p:nvSpPr>
          <p:cNvPr id="6" name="Content Placeholder 5"/>
          <p:cNvSpPr>
            <a:spLocks noGrp="1"/>
          </p:cNvSpPr>
          <p:nvPr>
            <p:ph idx="1"/>
          </p:nvPr>
        </p:nvSpPr>
        <p:spPr/>
        <p:txBody>
          <a:bodyPr>
            <a:normAutofit lnSpcReduction="10000"/>
          </a:bodyPr>
          <a:lstStyle/>
          <a:p>
            <a:r>
              <a:rPr lang="en-US" dirty="0"/>
              <a:t>1070% percent daily value of Vitamin K in just 1 serving.</a:t>
            </a:r>
          </a:p>
          <a:p>
            <a:r>
              <a:rPr lang="en-US" dirty="0"/>
              <a:t>60% daily value of vitamin C…45% daily value of vitamin A…45% daily value of manganese…20% folate…15%calcium and magnesium</a:t>
            </a:r>
            <a:r>
              <a:rPr lang="en-US" dirty="0" smtClean="0"/>
              <a:t>.</a:t>
            </a:r>
          </a:p>
          <a:p>
            <a:r>
              <a:rPr lang="en-US" dirty="0" smtClean="0"/>
              <a:t>High </a:t>
            </a:r>
            <a:r>
              <a:rPr lang="en-US" dirty="0"/>
              <a:t>amounts of vitamin E, thiamin, niacin, iron, selenium, riboflavin, zinc, phosphorus, and copper!</a:t>
            </a:r>
          </a:p>
          <a:p>
            <a:endParaRPr lang="en-US" dirty="0"/>
          </a:p>
          <a:p>
            <a:endParaRPr lang="en-US" dirty="0"/>
          </a:p>
        </p:txBody>
      </p:sp>
      <p:sp>
        <p:nvSpPr>
          <p:cNvPr id="3" name="Text Placeholder 2"/>
          <p:cNvSpPr>
            <a:spLocks noGrp="1"/>
          </p:cNvSpPr>
          <p:nvPr>
            <p:ph type="body" sz="half" idx="2"/>
          </p:nvPr>
        </p:nvSpPr>
        <p:spPr>
          <a:xfrm>
            <a:off x="529302" y="1252934"/>
            <a:ext cx="4531888" cy="4342606"/>
          </a:xfrm>
        </p:spPr>
        <p:txBody>
          <a:bodyPr>
            <a:normAutofit/>
          </a:bodyPr>
          <a:lstStyle/>
          <a:p>
            <a:endParaRPr lang="en-US" dirty="0">
              <a:solidFill>
                <a:schemeClr val="tx1"/>
              </a:solidFill>
            </a:endParaRPr>
          </a:p>
        </p:txBody>
      </p:sp>
      <p:pic>
        <p:nvPicPr>
          <p:cNvPr id="2050" name="Picture 2" descr="OLYMPUS DIGITAL CAM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1400534"/>
            <a:ext cx="3220671" cy="429422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310677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47651" y="1514690"/>
            <a:ext cx="5096698" cy="382862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4" name="Footer Placeholder 3"/>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4884103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839788" y="457200"/>
            <a:ext cx="3240893" cy="661916"/>
          </a:xfrm>
        </p:spPr>
        <p:txBody>
          <a:bodyPr>
            <a:normAutofit fontScale="90000"/>
          </a:bodyPr>
          <a:lstStyle/>
          <a:p>
            <a:r>
              <a:rPr lang="en-US" sz="4400" b="1" dirty="0" smtClean="0"/>
              <a:t>Chicory</a:t>
            </a:r>
            <a:endParaRPr lang="en-US" sz="4400" b="1" dirty="0"/>
          </a:p>
        </p:txBody>
      </p:sp>
      <p:sp>
        <p:nvSpPr>
          <p:cNvPr id="13" name="Content Placeholder 12"/>
          <p:cNvSpPr>
            <a:spLocks noGrp="1"/>
          </p:cNvSpPr>
          <p:nvPr>
            <p:ph idx="1"/>
          </p:nvPr>
        </p:nvSpPr>
        <p:spPr/>
        <p:txBody>
          <a:bodyPr/>
          <a:lstStyle/>
          <a:p>
            <a:r>
              <a:rPr lang="en-US" dirty="0" smtClean="0"/>
              <a:t>High concentration of inulin—a probiotic</a:t>
            </a:r>
          </a:p>
          <a:p>
            <a:r>
              <a:rPr lang="en-US" dirty="0" smtClean="0"/>
              <a:t>Maintains healthy “good” bacteria in the colon</a:t>
            </a:r>
          </a:p>
          <a:p>
            <a:r>
              <a:rPr lang="en-US" dirty="0" smtClean="0"/>
              <a:t>Lowers cholesterol</a:t>
            </a:r>
          </a:p>
          <a:p>
            <a:r>
              <a:rPr lang="en-US" dirty="0" smtClean="0"/>
              <a:t>Rich in Vitamins A, B6, C, E, and K</a:t>
            </a:r>
          </a:p>
          <a:p>
            <a:r>
              <a:rPr lang="en-US" dirty="0" err="1" smtClean="0"/>
              <a:t>Stamnagathi</a:t>
            </a:r>
            <a:endParaRPr lang="en-US" dirty="0"/>
          </a:p>
        </p:txBody>
      </p:sp>
      <p:sp>
        <p:nvSpPr>
          <p:cNvPr id="14" name="Text Placeholder 13"/>
          <p:cNvSpPr>
            <a:spLocks noGrp="1"/>
          </p:cNvSpPr>
          <p:nvPr>
            <p:ph type="body" sz="half" idx="2"/>
          </p:nvPr>
        </p:nvSpPr>
        <p:spPr>
          <a:xfrm>
            <a:off x="692077" y="1968611"/>
            <a:ext cx="2215301" cy="3229683"/>
          </a:xfrm>
        </p:spPr>
        <p:txBody>
          <a:bodyPr/>
          <a:lstStyle/>
          <a:p>
            <a:endParaRPr lang="en-US" dirty="0"/>
          </a:p>
        </p:txBody>
      </p:sp>
      <p:pic>
        <p:nvPicPr>
          <p:cNvPr id="1026" name="Picture 2" descr="http://www.farmfreshgrocer.com.au/uploads/product/43/9f/61/0e51aecc0d7b42be5d6a943846ae1576.chicor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284" y="1262418"/>
            <a:ext cx="3558999" cy="3558999"/>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113672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88500" y="723331"/>
            <a:ext cx="7538448" cy="5662684"/>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420759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527496" cy="675564"/>
          </a:xfrm>
        </p:spPr>
        <p:txBody>
          <a:bodyPr/>
          <a:lstStyle/>
          <a:p>
            <a:r>
              <a:rPr lang="en-US" b="1" dirty="0" smtClean="0"/>
              <a:t>Dandelion Greens</a:t>
            </a:r>
            <a:endParaRPr lang="en-US" b="1" dirty="0"/>
          </a:p>
        </p:txBody>
      </p:sp>
      <p:sp>
        <p:nvSpPr>
          <p:cNvPr id="3" name="Content Placeholder 2"/>
          <p:cNvSpPr>
            <a:spLocks noGrp="1"/>
          </p:cNvSpPr>
          <p:nvPr>
            <p:ph idx="1"/>
          </p:nvPr>
        </p:nvSpPr>
        <p:spPr>
          <a:xfrm>
            <a:off x="5387904" y="185808"/>
            <a:ext cx="6676717" cy="6542537"/>
          </a:xfrm>
        </p:spPr>
        <p:txBody>
          <a:bodyPr>
            <a:normAutofit fontScale="92500" lnSpcReduction="10000"/>
          </a:bodyPr>
          <a:lstStyle/>
          <a:p>
            <a:r>
              <a:rPr lang="en-US" sz="2800" dirty="0" smtClean="0"/>
              <a:t>Middle Eastern physicians in the 10</a:t>
            </a:r>
            <a:r>
              <a:rPr lang="en-US" sz="2800" baseline="30000" dirty="0" smtClean="0"/>
              <a:t>th</a:t>
            </a:r>
            <a:r>
              <a:rPr lang="en-US" sz="2800" dirty="0" smtClean="0"/>
              <a:t> and 11</a:t>
            </a:r>
            <a:r>
              <a:rPr lang="en-US" sz="2800" baseline="30000" dirty="0" smtClean="0"/>
              <a:t>th</a:t>
            </a:r>
            <a:r>
              <a:rPr lang="en-US" sz="2800" dirty="0" smtClean="0"/>
              <a:t> centuries used them as medicine</a:t>
            </a:r>
          </a:p>
          <a:p>
            <a:r>
              <a:rPr lang="en-US" sz="2800" dirty="0" smtClean="0"/>
              <a:t>Settles digestion</a:t>
            </a:r>
          </a:p>
          <a:p>
            <a:r>
              <a:rPr lang="en-US" sz="2800" dirty="0" smtClean="0"/>
              <a:t>Prevents gallstones, detoxifies liver</a:t>
            </a:r>
          </a:p>
          <a:p>
            <a:r>
              <a:rPr lang="en-US" sz="2800" dirty="0" smtClean="0"/>
              <a:t>535% Vitamin K (strengthens bones, prevents </a:t>
            </a:r>
            <a:r>
              <a:rPr lang="en-US" sz="2800" dirty="0" err="1" smtClean="0"/>
              <a:t>Alzheimers</a:t>
            </a:r>
            <a:r>
              <a:rPr lang="en-US" sz="2800" dirty="0" smtClean="0"/>
              <a:t>)</a:t>
            </a:r>
          </a:p>
          <a:p>
            <a:r>
              <a:rPr lang="en-US" sz="2800" dirty="0" smtClean="0"/>
              <a:t>112% Vitamin A (skin, mucous membranes, vision)</a:t>
            </a:r>
          </a:p>
          <a:p>
            <a:r>
              <a:rPr lang="en-US" sz="2800" dirty="0" smtClean="0"/>
              <a:t>Flavonoid “</a:t>
            </a:r>
            <a:r>
              <a:rPr lang="en-US" sz="2800" dirty="0" err="1" smtClean="0"/>
              <a:t>zeaxanthin</a:t>
            </a:r>
            <a:r>
              <a:rPr lang="en-US" sz="2800" dirty="0" smtClean="0"/>
              <a:t>” (protects retina from UV rays</a:t>
            </a:r>
          </a:p>
          <a:p>
            <a:r>
              <a:rPr lang="en-US" sz="2800" dirty="0" err="1" smtClean="0"/>
              <a:t>Carotein</a:t>
            </a:r>
            <a:r>
              <a:rPr lang="en-US" sz="2800" dirty="0" smtClean="0"/>
              <a:t>, Lutein, </a:t>
            </a:r>
            <a:r>
              <a:rPr lang="en-US" sz="2800" dirty="0" err="1" smtClean="0"/>
              <a:t>Cryptoxanthin</a:t>
            </a:r>
            <a:r>
              <a:rPr lang="en-US" sz="2800" dirty="0" smtClean="0"/>
              <a:t> (protects against  lung/mouth cancers)</a:t>
            </a:r>
          </a:p>
          <a:p>
            <a:r>
              <a:rPr lang="en-US" sz="2800" dirty="0" smtClean="0"/>
              <a:t>Vitamins C, B6, B1, B3, calcium, iron, potassium, manganese, folate, magnesium, phosphorus, and copper.</a:t>
            </a:r>
          </a:p>
          <a:p>
            <a:r>
              <a:rPr lang="en-US" sz="2800" dirty="0" smtClean="0"/>
              <a:t>Tea: Diuretic, reduces stress</a:t>
            </a:r>
          </a:p>
          <a:p>
            <a:endParaRPr lang="en-US" sz="2800" dirty="0"/>
          </a:p>
        </p:txBody>
      </p:sp>
      <p:sp>
        <p:nvSpPr>
          <p:cNvPr id="4" name="Text Placeholder 3"/>
          <p:cNvSpPr>
            <a:spLocks noGrp="1"/>
          </p:cNvSpPr>
          <p:nvPr>
            <p:ph type="body" sz="half" idx="2"/>
          </p:nvPr>
        </p:nvSpPr>
        <p:spPr>
          <a:xfrm>
            <a:off x="1938740" y="3527850"/>
            <a:ext cx="6472300" cy="9028847"/>
          </a:xfrm>
        </p:spPr>
        <p:txBody>
          <a:bodyPr/>
          <a:lstStyle/>
          <a:p>
            <a:endParaRPr lang="en-US" dirty="0"/>
          </a:p>
        </p:txBody>
      </p:sp>
      <p:pic>
        <p:nvPicPr>
          <p:cNvPr id="2050" name="Picture 2" descr="https://encrypted-tbn3.gstatic.com/images?q=tbn:ANd9GcSQahWl5jnbwzKkG06XDT9GgUQiSPX2avxN9500HzRWKVZWQ7FZ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64" y="1569493"/>
            <a:ext cx="4681182" cy="4681182"/>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91813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456570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00250"/>
            <a:ext cx="2970521" cy="842749"/>
          </a:xfrm>
        </p:spPr>
        <p:txBody>
          <a:bodyPr>
            <a:normAutofit/>
          </a:bodyPr>
          <a:lstStyle/>
          <a:p>
            <a:r>
              <a:rPr lang="en-US" b="1" dirty="0" smtClean="0"/>
              <a:t>Grape Leaves</a:t>
            </a:r>
            <a:endParaRPr lang="en-US" b="1" dirty="0"/>
          </a:p>
        </p:txBody>
      </p:sp>
      <p:sp>
        <p:nvSpPr>
          <p:cNvPr id="3" name="Content Placeholder 2"/>
          <p:cNvSpPr>
            <a:spLocks noGrp="1"/>
          </p:cNvSpPr>
          <p:nvPr>
            <p:ph idx="1"/>
          </p:nvPr>
        </p:nvSpPr>
        <p:spPr>
          <a:xfrm>
            <a:off x="5183188" y="150125"/>
            <a:ext cx="6704012" cy="6523630"/>
          </a:xfrm>
        </p:spPr>
        <p:txBody>
          <a:bodyPr>
            <a:normAutofit fontScale="92500" lnSpcReduction="10000"/>
          </a:bodyPr>
          <a:lstStyle/>
          <a:p>
            <a:r>
              <a:rPr lang="en-US" dirty="0" smtClean="0"/>
              <a:t>14 kcal/ 5 leaves</a:t>
            </a:r>
          </a:p>
          <a:p>
            <a:r>
              <a:rPr lang="en-US" dirty="0" smtClean="0"/>
              <a:t>Vitamins C, E, A, K, B6, B3, B2, folate, calcium, magnesium, copper, and manganese.</a:t>
            </a:r>
          </a:p>
          <a:p>
            <a:r>
              <a:rPr lang="en-US" dirty="0" smtClean="0"/>
              <a:t>Anti-inflammatory</a:t>
            </a:r>
          </a:p>
          <a:p>
            <a:r>
              <a:rPr lang="en-US" dirty="0" smtClean="0"/>
              <a:t>Reduces edema in people with chronic venous insufficiency.</a:t>
            </a:r>
          </a:p>
          <a:p>
            <a:r>
              <a:rPr lang="en-US" dirty="0" smtClean="0"/>
              <a:t>Treatment of: diarrhea, uterine hemorrhage, canker sores, hepatitis, stomach aches, and thrush.</a:t>
            </a:r>
          </a:p>
          <a:p>
            <a:r>
              <a:rPr lang="en-US" dirty="0" smtClean="0"/>
              <a:t>Omega-3 </a:t>
            </a:r>
          </a:p>
          <a:p>
            <a:r>
              <a:rPr lang="en-US" dirty="0" smtClean="0"/>
              <a:t>Antioxidants: phenols, </a:t>
            </a:r>
            <a:r>
              <a:rPr lang="en-US" dirty="0" err="1" smtClean="0"/>
              <a:t>flavonois</a:t>
            </a:r>
            <a:r>
              <a:rPr lang="en-US" dirty="0" smtClean="0"/>
              <a:t>, </a:t>
            </a:r>
            <a:r>
              <a:rPr lang="en-US" dirty="0" err="1" smtClean="0"/>
              <a:t>flavonols</a:t>
            </a:r>
            <a:r>
              <a:rPr lang="en-US" dirty="0" smtClean="0"/>
              <a:t>, stilbenes</a:t>
            </a:r>
          </a:p>
          <a:p>
            <a:r>
              <a:rPr lang="en-US" dirty="0" smtClean="0"/>
              <a:t>Antimicrobial (E-coli, Salmonella </a:t>
            </a:r>
            <a:r>
              <a:rPr lang="en-US" dirty="0" err="1" smtClean="0"/>
              <a:t>Infantis</a:t>
            </a:r>
            <a:r>
              <a:rPr lang="en-US" dirty="0" smtClean="0"/>
              <a:t>, </a:t>
            </a:r>
            <a:r>
              <a:rPr lang="en-US" dirty="0" err="1" smtClean="0"/>
              <a:t>Stapyloccocus</a:t>
            </a:r>
            <a:r>
              <a:rPr lang="en-US" dirty="0" smtClean="0"/>
              <a:t> aureus…)</a:t>
            </a:r>
          </a:p>
          <a:p>
            <a:endParaRPr lang="en-US" dirty="0" smtClean="0"/>
          </a:p>
        </p:txBody>
      </p:sp>
      <p:sp>
        <p:nvSpPr>
          <p:cNvPr id="4" name="Text Placeholder 3"/>
          <p:cNvSpPr>
            <a:spLocks noGrp="1"/>
          </p:cNvSpPr>
          <p:nvPr>
            <p:ph type="body" sz="half" idx="2"/>
          </p:nvPr>
        </p:nvSpPr>
        <p:spPr>
          <a:xfrm>
            <a:off x="839788" y="1405719"/>
            <a:ext cx="3932237" cy="4463269"/>
          </a:xfrm>
        </p:spPr>
        <p:txBody>
          <a:bodyPr/>
          <a:lstStyle/>
          <a:p>
            <a:endParaRPr lang="en-US" dirty="0"/>
          </a:p>
        </p:txBody>
      </p:sp>
      <p:pic>
        <p:nvPicPr>
          <p:cNvPr id="5" name="Picture 4"/>
          <p:cNvPicPr>
            <a:picLocks noChangeAspect="1"/>
          </p:cNvPicPr>
          <p:nvPr/>
        </p:nvPicPr>
        <p:blipFill>
          <a:blip r:embed="rId2"/>
          <a:stretch>
            <a:fillRect/>
          </a:stretch>
        </p:blipFill>
        <p:spPr>
          <a:xfrm>
            <a:off x="1424781" y="1815152"/>
            <a:ext cx="2762250" cy="2857500"/>
          </a:xfrm>
          <a:prstGeom prst="rect">
            <a:avLst/>
          </a:prstGeom>
        </p:spPr>
      </p:pic>
      <p:sp>
        <p:nvSpPr>
          <p:cNvPr id="6" name="Footer Placeholder 5"/>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4653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0" y="1857375"/>
            <a:ext cx="4000500" cy="314325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744580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2735925" cy="620973"/>
          </a:xfrm>
        </p:spPr>
        <p:txBody>
          <a:bodyPr/>
          <a:lstStyle/>
          <a:p>
            <a:r>
              <a:rPr lang="en-US" b="1" dirty="0" smtClean="0"/>
              <a:t>Chard</a:t>
            </a:r>
            <a:endParaRPr lang="en-US" b="1" dirty="0"/>
          </a:p>
        </p:txBody>
      </p:sp>
      <p:sp>
        <p:nvSpPr>
          <p:cNvPr id="3" name="Content Placeholder 2"/>
          <p:cNvSpPr>
            <a:spLocks noGrp="1"/>
          </p:cNvSpPr>
          <p:nvPr>
            <p:ph idx="1"/>
          </p:nvPr>
        </p:nvSpPr>
        <p:spPr>
          <a:xfrm>
            <a:off x="5158853" y="232012"/>
            <a:ext cx="6769289" cy="6373503"/>
          </a:xfrm>
        </p:spPr>
        <p:txBody>
          <a:bodyPr>
            <a:normAutofit fontScale="70000" lnSpcReduction="20000"/>
          </a:bodyPr>
          <a:lstStyle/>
          <a:p>
            <a:r>
              <a:rPr lang="en-US" dirty="0"/>
              <a:t>The Greek philosopher, Aristotle wrote about chard in the fourth century B.C. This is not surprising given the fact that the ancient Greeks, and later the Romans, honored chard for its medicinal properties.</a:t>
            </a:r>
          </a:p>
          <a:p>
            <a:r>
              <a:rPr lang="en-US" b="1" dirty="0" err="1" smtClean="0"/>
              <a:t>kaempferol</a:t>
            </a:r>
            <a:r>
              <a:rPr lang="en-US" dirty="0"/>
              <a:t>, the </a:t>
            </a:r>
            <a:r>
              <a:rPr lang="en-US" dirty="0" err="1"/>
              <a:t>cardioprotective</a:t>
            </a:r>
            <a:r>
              <a:rPr lang="en-US" dirty="0"/>
              <a:t> flavonoid that's also found in broccoli and kale.</a:t>
            </a:r>
          </a:p>
          <a:p>
            <a:r>
              <a:rPr lang="en-US" b="1" dirty="0" err="1" smtClean="0"/>
              <a:t>Syringic</a:t>
            </a:r>
            <a:r>
              <a:rPr lang="en-US" dirty="0" smtClean="0"/>
              <a:t> </a:t>
            </a:r>
            <a:r>
              <a:rPr lang="en-US" dirty="0"/>
              <a:t>acid , a flavonoid shown to </a:t>
            </a:r>
            <a:r>
              <a:rPr lang="en-US" dirty="0" smtClean="0"/>
              <a:t>keep blood </a:t>
            </a:r>
            <a:r>
              <a:rPr lang="en-US" dirty="0"/>
              <a:t>sugar </a:t>
            </a:r>
            <a:r>
              <a:rPr lang="en-US" dirty="0" smtClean="0"/>
              <a:t> stay </a:t>
            </a:r>
            <a:r>
              <a:rPr lang="en-US" dirty="0"/>
              <a:t>more steady.</a:t>
            </a:r>
          </a:p>
          <a:p>
            <a:r>
              <a:rPr lang="en-US" dirty="0" smtClean="0"/>
              <a:t>Contains </a:t>
            </a:r>
            <a:r>
              <a:rPr lang="en-US" b="1" dirty="0" err="1"/>
              <a:t>betalain</a:t>
            </a:r>
            <a:r>
              <a:rPr lang="en-US" dirty="0"/>
              <a:t> phytonutrients that provide antioxidant, anti-inflammatory, and detoxification support.</a:t>
            </a:r>
          </a:p>
          <a:p>
            <a:r>
              <a:rPr lang="en-US" dirty="0"/>
              <a:t>A</a:t>
            </a:r>
            <a:r>
              <a:rPr lang="en-US" dirty="0" smtClean="0"/>
              <a:t>n </a:t>
            </a:r>
            <a:r>
              <a:rPr lang="en-US" dirty="0"/>
              <a:t>excellent source of </a:t>
            </a:r>
            <a:r>
              <a:rPr lang="en-US" b="1" dirty="0"/>
              <a:t>vitamin C, vitamin E, vitamin A </a:t>
            </a:r>
            <a:r>
              <a:rPr lang="en-US" dirty="0"/>
              <a:t>(in the form of beta-carotene) and the mineral </a:t>
            </a:r>
            <a:r>
              <a:rPr lang="en-US" b="1" dirty="0"/>
              <a:t>manganese</a:t>
            </a:r>
            <a:r>
              <a:rPr lang="en-US" dirty="0"/>
              <a:t>, and a good source of the mineral </a:t>
            </a:r>
            <a:r>
              <a:rPr lang="en-US" b="1" dirty="0" smtClean="0"/>
              <a:t>zinc.</a:t>
            </a:r>
            <a:endParaRPr lang="en-US" b="1" dirty="0"/>
          </a:p>
          <a:p>
            <a:r>
              <a:rPr lang="en-US" dirty="0"/>
              <a:t>A</a:t>
            </a:r>
            <a:r>
              <a:rPr lang="en-US" dirty="0" smtClean="0"/>
              <a:t>ntioxidants </a:t>
            </a:r>
            <a:r>
              <a:rPr lang="en-US" b="1" dirty="0" smtClean="0"/>
              <a:t>beta-carotene</a:t>
            </a:r>
            <a:r>
              <a:rPr lang="en-US" b="1" dirty="0"/>
              <a:t>, lutein</a:t>
            </a:r>
            <a:r>
              <a:rPr lang="en-US" dirty="0"/>
              <a:t>, and </a:t>
            </a:r>
            <a:r>
              <a:rPr lang="en-US" b="1" dirty="0" err="1"/>
              <a:t>zeaxanthin</a:t>
            </a:r>
            <a:r>
              <a:rPr lang="en-US" dirty="0"/>
              <a:t> to flavonoids like </a:t>
            </a:r>
            <a:r>
              <a:rPr lang="en-US" b="1" dirty="0" err="1"/>
              <a:t>quercetin</a:t>
            </a:r>
            <a:r>
              <a:rPr lang="en-US" dirty="0"/>
              <a:t> and </a:t>
            </a:r>
            <a:r>
              <a:rPr lang="en-US" dirty="0" err="1"/>
              <a:t>kaempferol</a:t>
            </a:r>
            <a:r>
              <a:rPr lang="en-US" dirty="0"/>
              <a:t>.</a:t>
            </a:r>
          </a:p>
          <a:p>
            <a:r>
              <a:rPr lang="en-US" b="1" dirty="0"/>
              <a:t>C</a:t>
            </a:r>
            <a:r>
              <a:rPr lang="en-US" b="1" dirty="0" smtClean="0"/>
              <a:t>alcium</a:t>
            </a:r>
            <a:r>
              <a:rPr lang="en-US" dirty="0" smtClean="0"/>
              <a:t> </a:t>
            </a:r>
            <a:r>
              <a:rPr lang="en-US" dirty="0"/>
              <a:t>and its excellent supply of magnesium and </a:t>
            </a:r>
            <a:r>
              <a:rPr lang="en-US" b="1" dirty="0"/>
              <a:t>vitamin K</a:t>
            </a:r>
            <a:r>
              <a:rPr lang="en-US" dirty="0"/>
              <a:t>, </a:t>
            </a:r>
            <a:r>
              <a:rPr lang="en-US" dirty="0" smtClean="0"/>
              <a:t>providing good bone </a:t>
            </a:r>
            <a:r>
              <a:rPr lang="en-US" dirty="0"/>
              <a:t>support.</a:t>
            </a:r>
          </a:p>
          <a:p>
            <a:endParaRPr lang="en-US" dirty="0"/>
          </a:p>
        </p:txBody>
      </p:sp>
      <p:sp>
        <p:nvSpPr>
          <p:cNvPr id="4" name="Text Placeholder 3"/>
          <p:cNvSpPr>
            <a:spLocks noGrp="1"/>
          </p:cNvSpPr>
          <p:nvPr>
            <p:ph type="body" sz="half" idx="2"/>
          </p:nvPr>
        </p:nvSpPr>
        <p:spPr>
          <a:xfrm>
            <a:off x="839788" y="1351128"/>
            <a:ext cx="3932237" cy="4517860"/>
          </a:xfrm>
        </p:spPr>
        <p:txBody>
          <a:bodyPr/>
          <a:lstStyle/>
          <a:p>
            <a:endParaRPr lang="en-US" dirty="0"/>
          </a:p>
        </p:txBody>
      </p:sp>
      <p:pic>
        <p:nvPicPr>
          <p:cNvPr id="5" name="Picture 4"/>
          <p:cNvPicPr>
            <a:picLocks noChangeAspect="1"/>
          </p:cNvPicPr>
          <p:nvPr/>
        </p:nvPicPr>
        <p:blipFill>
          <a:blip r:embed="rId2"/>
          <a:stretch>
            <a:fillRect/>
          </a:stretch>
        </p:blipFill>
        <p:spPr>
          <a:xfrm>
            <a:off x="482600" y="1801505"/>
            <a:ext cx="4482839" cy="2988559"/>
          </a:xfrm>
          <a:prstGeom prst="rect">
            <a:avLst/>
          </a:prstGeom>
        </p:spPr>
      </p:pic>
      <p:sp>
        <p:nvSpPr>
          <p:cNvPr id="6" name="Footer Placeholder 5"/>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410792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4233637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135954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59" y="242248"/>
            <a:ext cx="3704916" cy="429904"/>
          </a:xfrm>
        </p:spPr>
        <p:txBody>
          <a:bodyPr>
            <a:normAutofit fontScale="90000"/>
          </a:bodyPr>
          <a:lstStyle/>
          <a:p>
            <a:r>
              <a:rPr lang="en-US" b="1" dirty="0" err="1" smtClean="0"/>
              <a:t>Purslane</a:t>
            </a:r>
            <a:endParaRPr lang="en-US" b="1" dirty="0"/>
          </a:p>
        </p:txBody>
      </p:sp>
      <p:sp>
        <p:nvSpPr>
          <p:cNvPr id="3" name="Content Placeholder 2"/>
          <p:cNvSpPr>
            <a:spLocks noGrp="1"/>
          </p:cNvSpPr>
          <p:nvPr>
            <p:ph idx="1"/>
          </p:nvPr>
        </p:nvSpPr>
        <p:spPr>
          <a:xfrm>
            <a:off x="5062083" y="457201"/>
            <a:ext cx="6293305" cy="5403850"/>
          </a:xfrm>
        </p:spPr>
        <p:txBody>
          <a:bodyPr>
            <a:normAutofit fontScale="85000" lnSpcReduction="20000"/>
          </a:bodyPr>
          <a:lstStyle/>
          <a:p>
            <a:r>
              <a:rPr lang="en-US" dirty="0" smtClean="0"/>
              <a:t>The </a:t>
            </a:r>
            <a:r>
              <a:rPr lang="en-US" dirty="0"/>
              <a:t>richest source of omega-3 fatty acids among </a:t>
            </a:r>
            <a:r>
              <a:rPr lang="en-US" dirty="0" smtClean="0"/>
              <a:t>green </a:t>
            </a:r>
            <a:r>
              <a:rPr lang="en-US" dirty="0"/>
              <a:t>leafy vegetables.</a:t>
            </a:r>
          </a:p>
          <a:p>
            <a:r>
              <a:rPr lang="en-US" dirty="0" smtClean="0"/>
              <a:t> </a:t>
            </a:r>
            <a:r>
              <a:rPr lang="en-US" dirty="0"/>
              <a:t>A</a:t>
            </a:r>
            <a:r>
              <a:rPr lang="en-US" dirty="0" smtClean="0"/>
              <a:t>lpha-</a:t>
            </a:r>
            <a:r>
              <a:rPr lang="en-US" dirty="0" err="1" smtClean="0"/>
              <a:t>linolenic</a:t>
            </a:r>
            <a:r>
              <a:rPr lang="en-US" dirty="0" smtClean="0"/>
              <a:t> </a:t>
            </a:r>
            <a:r>
              <a:rPr lang="en-US" dirty="0"/>
              <a:t>acid, or ALA (promotes longevity and low rates of heart </a:t>
            </a:r>
            <a:r>
              <a:rPr lang="en-US" dirty="0" smtClean="0"/>
              <a:t>disease), which controls </a:t>
            </a:r>
            <a:r>
              <a:rPr lang="en-US" dirty="0"/>
              <a:t>platelet function, endothelial cell function, inflammation, arterial compliance, and arrhythmia</a:t>
            </a:r>
            <a:r>
              <a:rPr lang="en-US" dirty="0" smtClean="0"/>
              <a:t>.</a:t>
            </a:r>
          </a:p>
          <a:p>
            <a:r>
              <a:rPr lang="en-US" dirty="0" smtClean="0"/>
              <a:t> </a:t>
            </a:r>
            <a:r>
              <a:rPr lang="en-US" dirty="0"/>
              <a:t>pro-vitamin A, vitamin E, and vitamin </a:t>
            </a:r>
            <a:r>
              <a:rPr lang="en-US" dirty="0" smtClean="0"/>
              <a:t>C. One </a:t>
            </a:r>
            <a:r>
              <a:rPr lang="en-US" dirty="0"/>
              <a:t>cup of raw </a:t>
            </a:r>
            <a:r>
              <a:rPr lang="en-US" dirty="0" err="1"/>
              <a:t>purslane</a:t>
            </a:r>
            <a:r>
              <a:rPr lang="en-US" dirty="0"/>
              <a:t> </a:t>
            </a:r>
            <a:r>
              <a:rPr lang="en-US" dirty="0" smtClean="0"/>
              <a:t>provides </a:t>
            </a:r>
            <a:r>
              <a:rPr lang="en-US" dirty="0"/>
              <a:t>15% of the daily value for vitamin C and 11% of the daily value for vitamin A.</a:t>
            </a:r>
          </a:p>
          <a:p>
            <a:r>
              <a:rPr lang="en-US" dirty="0" smtClean="0"/>
              <a:t> </a:t>
            </a:r>
            <a:r>
              <a:rPr lang="en-US" dirty="0"/>
              <a:t>Calcium, magnesium, potassium, and iron.</a:t>
            </a:r>
          </a:p>
          <a:p>
            <a:pPr marL="0" indent="0">
              <a:buNone/>
            </a:pPr>
            <a:r>
              <a:rPr lang="en-US" dirty="0"/>
              <a:t/>
            </a:r>
            <a:br>
              <a:rPr lang="en-US" dirty="0"/>
            </a:br>
            <a:endParaRPr lang="en-US" dirty="0"/>
          </a:p>
        </p:txBody>
      </p:sp>
      <p:sp>
        <p:nvSpPr>
          <p:cNvPr id="4" name="Text Placeholder 3"/>
          <p:cNvSpPr>
            <a:spLocks noGrp="1"/>
          </p:cNvSpPr>
          <p:nvPr>
            <p:ph type="body" sz="half" idx="2"/>
          </p:nvPr>
        </p:nvSpPr>
        <p:spPr>
          <a:xfrm>
            <a:off x="594130" y="887104"/>
            <a:ext cx="3950575" cy="4714638"/>
          </a:xfrm>
        </p:spPr>
        <p:txBody>
          <a:bodyPr/>
          <a:lstStyle/>
          <a:p>
            <a:endParaRPr lang="en-US" dirty="0"/>
          </a:p>
        </p:txBody>
      </p:sp>
      <p:pic>
        <p:nvPicPr>
          <p:cNvPr id="5" name="Picture 4"/>
          <p:cNvPicPr>
            <a:picLocks noChangeAspect="1"/>
          </p:cNvPicPr>
          <p:nvPr/>
        </p:nvPicPr>
        <p:blipFill>
          <a:blip r:embed="rId2"/>
          <a:stretch>
            <a:fillRect/>
          </a:stretch>
        </p:blipFill>
        <p:spPr>
          <a:xfrm>
            <a:off x="221325" y="1317008"/>
            <a:ext cx="4595099" cy="3446324"/>
          </a:xfrm>
          <a:prstGeom prst="rect">
            <a:avLst/>
          </a:prstGeom>
        </p:spPr>
      </p:pic>
      <p:sp>
        <p:nvSpPr>
          <p:cNvPr id="6" name="Footer Placeholder 5"/>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48446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450" y="132464"/>
            <a:ext cx="3309131" cy="1224887"/>
          </a:xfrm>
        </p:spPr>
        <p:txBody>
          <a:bodyPr>
            <a:normAutofit/>
          </a:bodyPr>
          <a:lstStyle/>
          <a:p>
            <a:r>
              <a:rPr lang="en-US" b="1" dirty="0" smtClean="0"/>
              <a:t>Jute, or Egyptian Spinach (</a:t>
            </a:r>
            <a:r>
              <a:rPr lang="en-US" b="1" dirty="0" err="1" smtClean="0"/>
              <a:t>Molokhia</a:t>
            </a:r>
            <a:r>
              <a:rPr lang="en-US" b="1" dirty="0" smtClean="0"/>
              <a:t>)</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2316" y="1805066"/>
            <a:ext cx="4805494" cy="3203663"/>
          </a:xfrm>
        </p:spPr>
      </p:pic>
      <p:sp>
        <p:nvSpPr>
          <p:cNvPr id="6" name="Text Placeholder 5"/>
          <p:cNvSpPr>
            <a:spLocks noGrp="1"/>
          </p:cNvSpPr>
          <p:nvPr>
            <p:ph type="body" sz="half" idx="2"/>
          </p:nvPr>
        </p:nvSpPr>
        <p:spPr>
          <a:xfrm>
            <a:off x="5759355" y="436728"/>
            <a:ext cx="6045958" cy="6005015"/>
          </a:xfrm>
        </p:spPr>
        <p:txBody>
          <a:bodyPr/>
          <a:lstStyle/>
          <a:p>
            <a:pPr marL="285750" indent="-285750">
              <a:buFont typeface="Arial" panose="020B0604020202020204" pitchFamily="34" charset="0"/>
              <a:buChar char="•"/>
            </a:pPr>
            <a:r>
              <a:rPr lang="en-US" sz="2400" dirty="0"/>
              <a:t>C</a:t>
            </a:r>
            <a:r>
              <a:rPr lang="en-US" sz="2400" dirty="0" smtClean="0"/>
              <a:t>hock </a:t>
            </a:r>
            <a:r>
              <a:rPr lang="en-US" sz="2400" dirty="0"/>
              <a:t>full of </a:t>
            </a:r>
            <a:r>
              <a:rPr lang="en-US" sz="2400" dirty="0" smtClean="0"/>
              <a:t>calcium </a:t>
            </a:r>
            <a:r>
              <a:rPr lang="en-US" sz="2400" dirty="0"/>
              <a:t>and </a:t>
            </a:r>
            <a:r>
              <a:rPr lang="en-US" sz="2400" dirty="0" smtClean="0"/>
              <a:t>iron</a:t>
            </a:r>
          </a:p>
          <a:p>
            <a:pPr marL="285750" indent="-285750">
              <a:buFont typeface="Arial" panose="020B0604020202020204" pitchFamily="34" charset="0"/>
              <a:buChar char="•"/>
            </a:pPr>
            <a:r>
              <a:rPr lang="en-US" sz="2400" dirty="0" smtClean="0"/>
              <a:t>Carotene: 4.6 </a:t>
            </a:r>
            <a:r>
              <a:rPr lang="en-US" sz="2400" dirty="0"/>
              <a:t>times </a:t>
            </a:r>
            <a:r>
              <a:rPr lang="en-US" sz="2400" dirty="0" smtClean="0"/>
              <a:t>more than spinach </a:t>
            </a:r>
            <a:r>
              <a:rPr lang="en-US" sz="2400" dirty="0"/>
              <a:t>and 19 times more than </a:t>
            </a:r>
            <a:r>
              <a:rPr lang="en-US" sz="2400" dirty="0" smtClean="0"/>
              <a:t>broccoli.</a:t>
            </a:r>
          </a:p>
          <a:p>
            <a:pPr marL="285750" indent="-285750">
              <a:buFont typeface="Arial" panose="020B0604020202020204" pitchFamily="34" charset="0"/>
              <a:buChar char="•"/>
            </a:pPr>
            <a:r>
              <a:rPr lang="en-US" sz="2400" dirty="0" smtClean="0"/>
              <a:t>Calcium: 9 </a:t>
            </a:r>
            <a:r>
              <a:rPr lang="en-US" sz="2400" dirty="0"/>
              <a:t>times more than spinach and 10 times more than </a:t>
            </a:r>
            <a:r>
              <a:rPr lang="en-US" sz="2400" dirty="0" smtClean="0"/>
              <a:t>broccoli.</a:t>
            </a:r>
          </a:p>
          <a:p>
            <a:pPr marL="285750" indent="-285750">
              <a:buFont typeface="Arial" panose="020B0604020202020204" pitchFamily="34" charset="0"/>
              <a:buChar char="•"/>
            </a:pPr>
            <a:r>
              <a:rPr lang="en-US" sz="2400" dirty="0"/>
              <a:t>B1 and </a:t>
            </a:r>
            <a:r>
              <a:rPr lang="en-US" sz="2400" dirty="0" smtClean="0"/>
              <a:t>B2: 5 times </a:t>
            </a:r>
            <a:r>
              <a:rPr lang="en-US" sz="2400" dirty="0"/>
              <a:t>more </a:t>
            </a:r>
            <a:r>
              <a:rPr lang="en-US" sz="2400" dirty="0" smtClean="0"/>
              <a:t>than spinach.</a:t>
            </a:r>
          </a:p>
          <a:p>
            <a:pPr marL="285750" indent="-285750">
              <a:buFont typeface="Arial" panose="020B0604020202020204" pitchFamily="34" charset="0"/>
              <a:buChar char="•"/>
            </a:pPr>
            <a:r>
              <a:rPr lang="en-US" sz="2400" dirty="0" smtClean="0"/>
              <a:t>Highest content of </a:t>
            </a:r>
            <a:r>
              <a:rPr lang="en-US" sz="2400" dirty="0"/>
              <a:t>Vitamin E, C, potassium, </a:t>
            </a:r>
            <a:r>
              <a:rPr lang="en-US" sz="2400" dirty="0" smtClean="0"/>
              <a:t>and iron.</a:t>
            </a:r>
          </a:p>
          <a:p>
            <a:pPr marL="285750" indent="-285750">
              <a:buFont typeface="Arial" panose="020B0604020202020204" pitchFamily="34" charset="0"/>
              <a:buChar char="•"/>
            </a:pPr>
            <a:r>
              <a:rPr lang="en-US" sz="2400" dirty="0"/>
              <a:t>D</a:t>
            </a:r>
            <a:r>
              <a:rPr lang="en-US" sz="2400" dirty="0" smtClean="0"/>
              <a:t>emulcent</a:t>
            </a:r>
            <a:r>
              <a:rPr lang="en-US" sz="2400" dirty="0"/>
              <a:t>, diuretic, febrifuge and tonic</a:t>
            </a:r>
            <a:endParaRPr lang="en-US" sz="2400" dirty="0" smtClean="0"/>
          </a:p>
          <a:p>
            <a:pPr marL="285750" indent="-285750">
              <a:buFont typeface="Arial" panose="020B0604020202020204" pitchFamily="34" charset="0"/>
              <a:buChar char="•"/>
            </a:pPr>
            <a:r>
              <a:rPr lang="en-US" sz="2400" dirty="0" smtClean="0"/>
              <a:t>Cholesterol-lowering soluble fiber.</a:t>
            </a:r>
          </a:p>
          <a:p>
            <a:pPr marL="285750" indent="-285750">
              <a:buFont typeface="Arial" panose="020B0604020202020204" pitchFamily="34" charset="0"/>
              <a:buChar char="•"/>
            </a:pPr>
            <a:endParaRPr lang="en-US" dirty="0"/>
          </a:p>
        </p:txBody>
      </p:sp>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91825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BeyondZucchini.com</a:t>
            </a: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214" y="0"/>
            <a:ext cx="10289572" cy="6858000"/>
          </a:xfrm>
          <a:prstGeom prst="rect">
            <a:avLst/>
          </a:prstGeom>
        </p:spPr>
      </p:pic>
    </p:spTree>
    <p:extLst>
      <p:ext uri="{BB962C8B-B14F-4D97-AF65-F5344CB8AC3E}">
        <p14:creationId xmlns:p14="http://schemas.microsoft.com/office/powerpoint/2010/main" val="10778493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BeyondZucchini.com</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214" y="0"/>
            <a:ext cx="10289572" cy="6858000"/>
          </a:xfrm>
          <a:prstGeom prst="rect">
            <a:avLst/>
          </a:prstGeom>
        </p:spPr>
      </p:pic>
    </p:spTree>
    <p:extLst>
      <p:ext uri="{BB962C8B-B14F-4D97-AF65-F5344CB8AC3E}">
        <p14:creationId xmlns:p14="http://schemas.microsoft.com/office/powerpoint/2010/main" val="40498909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377370" cy="771099"/>
          </a:xfrm>
        </p:spPr>
        <p:txBody>
          <a:bodyPr>
            <a:normAutofit fontScale="90000"/>
          </a:bodyPr>
          <a:lstStyle/>
          <a:p>
            <a:r>
              <a:rPr lang="en-US" b="1" dirty="0" smtClean="0"/>
              <a:t>Pomegranate Molasses</a:t>
            </a:r>
            <a:endParaRPr lang="en-US" b="1" dirty="0"/>
          </a:p>
        </p:txBody>
      </p:sp>
      <p:sp>
        <p:nvSpPr>
          <p:cNvPr id="3" name="Content Placeholder 2"/>
          <p:cNvSpPr>
            <a:spLocks noGrp="1"/>
          </p:cNvSpPr>
          <p:nvPr>
            <p:ph idx="1"/>
          </p:nvPr>
        </p:nvSpPr>
        <p:spPr/>
        <p:txBody>
          <a:bodyPr/>
          <a:lstStyle/>
          <a:p>
            <a:r>
              <a:rPr lang="en-US" dirty="0"/>
              <a:t>Antioxidants (polyphenols) can reduce low-density lipoproteins</a:t>
            </a:r>
          </a:p>
          <a:p>
            <a:r>
              <a:rPr lang="en-US" dirty="0" smtClean="0"/>
              <a:t>may </a:t>
            </a:r>
            <a:r>
              <a:rPr lang="en-US" dirty="0"/>
              <a:t>prevent or slow the accumulation of cholesterol in your </a:t>
            </a:r>
            <a:r>
              <a:rPr lang="en-US" dirty="0" smtClean="0"/>
              <a:t>arteries</a:t>
            </a:r>
          </a:p>
          <a:p>
            <a:r>
              <a:rPr lang="en-US" dirty="0"/>
              <a:t>B vitamins including B1, B3, B5 and B6</a:t>
            </a:r>
            <a:r>
              <a:rPr lang="en-US" dirty="0" smtClean="0"/>
              <a:t>.</a:t>
            </a:r>
          </a:p>
          <a:p>
            <a:r>
              <a:rPr lang="en-US" dirty="0" smtClean="0"/>
              <a:t>Vitamin C</a:t>
            </a:r>
          </a:p>
        </p:txBody>
      </p:sp>
      <p:sp>
        <p:nvSpPr>
          <p:cNvPr id="4" name="Text Placeholder 3"/>
          <p:cNvSpPr>
            <a:spLocks noGrp="1"/>
          </p:cNvSpPr>
          <p:nvPr>
            <p:ph type="body" sz="half" idx="2"/>
          </p:nvPr>
        </p:nvSpPr>
        <p:spPr>
          <a:xfrm>
            <a:off x="532264" y="1228299"/>
            <a:ext cx="4239762" cy="4640689"/>
          </a:xfrm>
        </p:spPr>
        <p:txBody>
          <a:bodyPr/>
          <a:lstStyle/>
          <a:p>
            <a:endParaRPr lang="en-US" dirty="0"/>
          </a:p>
        </p:txBody>
      </p:sp>
      <p:sp>
        <p:nvSpPr>
          <p:cNvPr id="5" name="Footer Placeholder 4"/>
          <p:cNvSpPr>
            <a:spLocks noGrp="1"/>
          </p:cNvSpPr>
          <p:nvPr>
            <p:ph type="ftr" sz="quarter" idx="11"/>
          </p:nvPr>
        </p:nvSpPr>
        <p:spPr/>
        <p:txBody>
          <a:bodyPr/>
          <a:lstStyle/>
          <a:p>
            <a:r>
              <a:rPr lang="en-US" smtClean="0"/>
              <a:t>BeyondZucchini.com</a:t>
            </a: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393" y="1204985"/>
            <a:ext cx="4849503" cy="3637127"/>
          </a:xfrm>
          <a:prstGeom prst="rect">
            <a:avLst/>
          </a:prstGeom>
        </p:spPr>
      </p:pic>
    </p:spTree>
    <p:extLst>
      <p:ext uri="{BB962C8B-B14F-4D97-AF65-F5344CB8AC3E}">
        <p14:creationId xmlns:p14="http://schemas.microsoft.com/office/powerpoint/2010/main" val="79808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0" y="558800"/>
            <a:ext cx="10160000" cy="57404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142518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Footer Placeholder 5"/>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3824192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3" name="Footer Placeholder 2"/>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8343541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9164"/>
            <a:ext cx="3198812" cy="648269"/>
          </a:xfrm>
        </p:spPr>
        <p:txBody>
          <a:bodyPr/>
          <a:lstStyle/>
          <a:p>
            <a:r>
              <a:rPr lang="en-US" b="1" dirty="0" smtClean="0"/>
              <a:t>Tahini</a:t>
            </a:r>
            <a:endParaRPr lang="en-US"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3769" y="1322316"/>
            <a:ext cx="5297353" cy="3973015"/>
          </a:xfrm>
        </p:spPr>
      </p:pic>
      <p:sp>
        <p:nvSpPr>
          <p:cNvPr id="4" name="Text Placeholder 3"/>
          <p:cNvSpPr>
            <a:spLocks noGrp="1"/>
          </p:cNvSpPr>
          <p:nvPr>
            <p:ph type="body" sz="half" idx="2"/>
          </p:nvPr>
        </p:nvSpPr>
        <p:spPr>
          <a:xfrm>
            <a:off x="6591869" y="409433"/>
            <a:ext cx="5158853" cy="5553573"/>
          </a:xfrm>
        </p:spPr>
        <p:txBody>
          <a:bodyPr>
            <a:normAutofit/>
          </a:bodyPr>
          <a:lstStyle/>
          <a:p>
            <a:pPr marL="285750" indent="-285750">
              <a:buFont typeface="Arial" panose="020B0604020202020204" pitchFamily="34" charset="0"/>
              <a:buChar char="•"/>
            </a:pPr>
            <a:r>
              <a:rPr lang="en-US" sz="2800" dirty="0" smtClean="0"/>
              <a:t>Phosphorus</a:t>
            </a:r>
            <a:r>
              <a:rPr lang="en-US" sz="2800" dirty="0"/>
              <a:t>, lecithin, </a:t>
            </a:r>
            <a:r>
              <a:rPr lang="en-US" sz="2800" dirty="0" smtClean="0"/>
              <a:t>magnesium, </a:t>
            </a:r>
            <a:r>
              <a:rPr lang="en-US" sz="2800" dirty="0"/>
              <a:t>potassium and </a:t>
            </a:r>
            <a:r>
              <a:rPr lang="en-US" sz="2800" dirty="0" smtClean="0"/>
              <a:t>iron</a:t>
            </a:r>
          </a:p>
          <a:p>
            <a:pPr marL="285750" indent="-285750">
              <a:buFont typeface="Arial" panose="020B0604020202020204" pitchFamily="34" charset="0"/>
              <a:buChar char="•"/>
            </a:pPr>
            <a:r>
              <a:rPr lang="en-US" sz="2800" dirty="0" smtClean="0"/>
              <a:t>Methionine (liver detoxification)</a:t>
            </a:r>
          </a:p>
          <a:p>
            <a:pPr marL="285750" indent="-285750">
              <a:buFont typeface="Arial" panose="020B0604020202020204" pitchFamily="34" charset="0"/>
              <a:buChar char="•"/>
            </a:pPr>
            <a:r>
              <a:rPr lang="en-US" sz="2800" dirty="0" smtClean="0"/>
              <a:t>High in </a:t>
            </a:r>
            <a:r>
              <a:rPr lang="en-US" sz="2800" dirty="0"/>
              <a:t>vitamin E and vitamins B1, B2, B3, B5 and B15</a:t>
            </a:r>
            <a:r>
              <a:rPr lang="en-US" sz="2800" dirty="0" smtClean="0"/>
              <a:t>.</a:t>
            </a:r>
          </a:p>
          <a:p>
            <a:pPr marL="285750" indent="-285750">
              <a:buFont typeface="Arial" panose="020B0604020202020204" pitchFamily="34" charset="0"/>
              <a:buChar char="•"/>
            </a:pPr>
            <a:r>
              <a:rPr lang="en-US" sz="2800" dirty="0"/>
              <a:t>20% complete </a:t>
            </a:r>
            <a:r>
              <a:rPr lang="en-US" sz="2800" dirty="0" smtClean="0"/>
              <a:t>protein (higher </a:t>
            </a:r>
            <a:r>
              <a:rPr lang="en-US" sz="2800" dirty="0"/>
              <a:t>protein source than most </a:t>
            </a:r>
            <a:r>
              <a:rPr lang="en-US" sz="2800" dirty="0" smtClean="0"/>
              <a:t>nuts).</a:t>
            </a:r>
          </a:p>
          <a:p>
            <a:pPr marL="285750" indent="-285750">
              <a:buFont typeface="Arial" panose="020B0604020202020204" pitchFamily="34" charset="0"/>
              <a:buChar char="•"/>
            </a:pPr>
            <a:r>
              <a:rPr lang="en-US" sz="2800" dirty="0" smtClean="0"/>
              <a:t>Rich in both MUFA’s and PUFA’s </a:t>
            </a:r>
          </a:p>
          <a:p>
            <a:pPr marL="285750" indent="-285750">
              <a:buFont typeface="Arial" panose="020B0604020202020204" pitchFamily="34" charset="0"/>
              <a:buChar char="•"/>
            </a:pPr>
            <a:r>
              <a:rPr lang="en-US" sz="2800" dirty="0" smtClean="0"/>
              <a:t>Calcium, calcium, calcium!</a:t>
            </a:r>
            <a:endParaRPr lang="en-US" sz="2800" dirty="0"/>
          </a:p>
        </p:txBody>
      </p:sp>
      <p:sp>
        <p:nvSpPr>
          <p:cNvPr id="5" name="Footer Placeholder 4"/>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335878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BeyondZucchini.com</a:t>
            </a: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7324987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hlinkClick r:id="rId2"/>
              </a:rPr>
              <a:t/>
            </a:r>
            <a:br>
              <a:rPr lang="en-US" dirty="0" smtClean="0">
                <a:hlinkClick r:id="rId2"/>
              </a:rPr>
            </a:br>
            <a:r>
              <a:rPr lang="en-US" dirty="0" smtClean="0">
                <a:hlinkClick r:id="rId2"/>
              </a:rPr>
              <a:t>www.beyondzucchini.com</a:t>
            </a:r>
            <a:r>
              <a:rPr lang="en-US" dirty="0"/>
              <a:t/>
            </a:r>
            <a:br>
              <a:rPr lang="en-US" dirty="0"/>
            </a:br>
            <a:r>
              <a:rPr lang="en-US" dirty="0" smtClean="0"/>
              <a:t/>
            </a:r>
            <a:br>
              <a:rPr lang="en-US" dirty="0" smtClean="0"/>
            </a:br>
            <a:r>
              <a:rPr lang="en-US" dirty="0"/>
              <a:t> Facebook: </a:t>
            </a:r>
            <a:r>
              <a:rPr lang="en-US" sz="3600" dirty="0"/>
              <a:t>https://www.facebook.com/beyondzucchini</a:t>
            </a:r>
            <a:r>
              <a:rPr lang="en-US" dirty="0" smtClean="0"/>
              <a:t/>
            </a:r>
            <a:br>
              <a:rPr lang="en-US" dirty="0" smtClean="0"/>
            </a:br>
            <a:r>
              <a:rPr lang="en-US" dirty="0" smtClean="0"/>
              <a:t>Instagram: </a:t>
            </a:r>
            <a:r>
              <a:rPr lang="en-US" dirty="0" err="1" smtClean="0"/>
              <a:t>Beyond_Zucchini</a:t>
            </a:r>
            <a:r>
              <a:rPr lang="en-US" dirty="0" smtClean="0"/>
              <a:t/>
            </a:r>
            <a:br>
              <a:rPr lang="en-US" dirty="0" smtClean="0"/>
            </a:br>
            <a:r>
              <a:rPr lang="en-US" dirty="0" smtClean="0"/>
              <a:t> Twitter: @</a:t>
            </a:r>
            <a:r>
              <a:rPr lang="en-US" dirty="0" err="1" smtClean="0"/>
              <a:t>BeyondZucchini</a:t>
            </a:r>
            <a:endParaRPr lang="en-US" dirty="0"/>
          </a:p>
        </p:txBody>
      </p:sp>
      <p:sp>
        <p:nvSpPr>
          <p:cNvPr id="11" name="Text Placeholder 10"/>
          <p:cNvSpPr>
            <a:spLocks noGrp="1"/>
          </p:cNvSpPr>
          <p:nvPr>
            <p:ph type="body" idx="1"/>
          </p:nvPr>
        </p:nvSpPr>
        <p:spPr/>
        <p:txBody>
          <a:bodyPr/>
          <a:lstStyle/>
          <a:p>
            <a:endParaRPr lang="en-US" dirty="0"/>
          </a:p>
        </p:txBody>
      </p:sp>
      <p:sp>
        <p:nvSpPr>
          <p:cNvPr id="3" name="AutoShape 2" descr="data:image/jpeg;base64,/9j/4AAQSkZJRgABAQAAAQABAAD/2wCEAAkGBxAQEhAUDhAQEA8QFhAQDg8QFBYPDxAQFRIXFhUVFBUYHCggGBolGxQWITEhJSkrLi4uFx8zODMsNygtLisBCgoKDg0OGxAQGy0lHyQsLCwsLCwtLCwsLCwsLywsLCwsLCwsLCwsLCwsLCwsLCwsLCwsLCwsLCwsLCwsLCwsLP/AABEIAJsBRQMBEQACEQEDEQH/xAAbAAEAAgMBAQAAAAAAAAAAAAAABQYBBAcDAv/EAEsQAAECAwAJDgoJBAMBAAAAAAEAAgMEEQUGEhUhMVFxkQcTIiRBUlNhcoGSsbPSFiMyNWKhssHR4RQXMzRCY3OCg1S0wvBDo+KT/8QAGgEBAAIDAQAAAAAAAAAAAAAAAAMEAQIFBv/EADIRAAIBAQUFBwQDAQEBAAAAAAABAgMEERIyURMUITEzBUFhcaGx0RUigcEjQvCRNOH/2gAMAwEAAhEDEQA/AO4oAgCAwSgF0MoQC6GUIBdDKEAuhlCAXQyhALoZQgF0MoQC6GUIBdDKEAuhlCAXQyhAAUBlAEAQBAEAQBAEAQGKhALoZUF4uhlQXi6GVBeLoZUF4uhlQXi6GVBeLoZUF4uhlQXi6GVBeLoZUF4uhlQXmUAQBAEAQGtZCehwGF8V1GjFulx3ABulZjFydyMNpFLnLYZqZJECsKH6Jo6npP3OanOrMacY8yJzb5Gpeh7sMSICeOrzpK2xpcjXDeLx/mDo/NMYwC8f5g6PzTGMAvH+YOj80xjALx/mDo/NMYwC8f5g6PzTGMAvH+YOj80xjALx/mDo/NMYwC8f5g6PzTGMAvH+YOj80xjALx/mDo/NMYwC8f5g6PzTGMAvO9uGHEAPOw6QmNPmMJtydsE1LECPWLD9M1dT0X7vPXmWrpRlyMqbXMuljp+HHYHwjVpwEYnNO6HDcKrSi4u5kyaZsrBkIAgCAICMsrZdsHYjZRN7uN43fBTUqLnx7ivXtCp8ObIRz5mPhc4hp3K3DdAxq0lThyRSbq1eb4C9B3Xjo196ztvAxu/iL0emOj8023gN28Rej0x0fmm28Bu3iL0emOj8023gN28Rej0x0fmm28Bu3iL0emOj8023gN28Rej0x0fmm28Bu3iL0emOj8023gN28Rej0x0fmm28Bu3iL0emOj8023gN28Rej0x0fmm28Bu3iL0emOj8023gN28TAk40PDCf0SWnRiKxjhLMhs6kMrN6x9niDczApuXdKU5Q96iqWfhfAnpWvjhqf9LADXEqhfMoDBKA51ZScdPTBoSILKhmQMrhdnPwyK3GKhHxIJPExOT7YIuIQFRjyN+JWVG/iw3dwImJNPd5T3HnoNCkuRpez4112+dpKXAa67fO0lLgNddvnaSlwGuu3ztJS4DXXb52kpcBrrt87SUuA112+dpKXAa67fO0lLgNddvnaSlwGuu3ztJS4DXXb52kpcD7hzT2+S9w58GhLkLyVk59sYXEUCpxZHfAqNxu4o2Tv5mbGTjpGOKkmC+gfxsrjzt/3Gko44+JlPCzooKpk5lAEAQGlZad1mGXfiOxYMrj/teZSUoY5XENers4XlbkYNaxYprjIut3K4q7N3fbE51ON/3yPOask53kbFuX8R+C2jSS5ms67fI0zFdvnaSpMKIcT1GuO3x0lLkMT1GuO3x0lLkMT1GunfHSUuQxPUa67fHSUuQxPUa47fHSUuQxPUa47fHSUuQxPUa47fHSUuQxPUa47fHSUuQxPUa47fHSUuQxPUa47fHSUuQxPUa67fO0lLkMT1PaDPRG4nEjI7CFq6aZvGrJd5vvDZhlRgeNIOQ8SiV9N3dxO8NWN65m5a1PHDCfjbUsrjoMbf8AeNRWmnd96JrHV/o/wWBVC+RlsswYcrHcMBubkHlkN/yW9NXyRrJ3Io1ijcQnv3dkeZowDTVWpcXcQrkQ7nkkkmpOEnjUhoYqgFUAqgFUAqgFUAqgFUBsyMlFjuuYLC87tMQzk4AtZSUeZlJvkWOVtIin7WMxnEwF50mihdddyJFSfebzbR4O7GinMGj3Fa7d6Gdkj78CIHCx9LO6m3loZ2SIK2iwTJQQzDe912XA3dMFAMVAMqkpVHLmaThhIAOIwg0Iwg5CpiMmLKG7gsfu7E9IYRpoo48HcbvkXi1eYMSVgOOO5LD+xxZ/iqtRXSZNB3olFobBAEBWLbIhL4TBkLudxoOpXbKuDkc23SvlGJq2VfcsawYAeptP95lLSV7vIq7uiooiqqcqiqAy0EkAAknAAMJJR8Ar3wRPSNrbnAGM649BtC7nOIetU52pLhEv0rE2r5u4kRa9L5HHjujVQ7zULG50jTm7WhSsF5B3r8IPOMSkha3/AGRDUsK/o/8ApX48F0Nxa8FrhjB/3CFcjJSV6KE4yg7pHnVbGoqgFUAqgFUAqgFUBtWNi3MQZHbE+71qOor4ktGV0jac7W5mG4brmE85uXeqqjuxUmiW/DWTLkucdchLdPucb+LtWqWjnRpUylLlztV2Z/WrLzEK5EPVSGoqgFUAqgFUAqgFUAqgN2w1jnzMVsNmCuF7sYYwYz7s5Wk54VeZir3cdRsfIw4DAyE25aNLjlcd0qjKTk72WUkuRsrBkIAgKdqinYy/KidQViz82RVSk1VohJiOdqtzM9pRLMb9xcrSvucLPF7Vyr1s7JaeUnVEbhAEBVLZztiHyWe25X7L02cu29VeS9zTsycLMzvcpaPeQ2jmiOqpiuKoC0WsWOAbrrxsnV1v0W4q5z1Ln2mre8COpY6Nyxvm+RORorWCrjQKsk3wRdlJRV7NI2VG400z4VLsWQbwtDblplsTyce6DjCjlFx5ksJqXI1LN2OEZhoPGNqWH/HMVvRq4JeBFaKKqR8e4pFV1TiiqAVQCqAVQCqAVQHrKHZs5Tetazys2hmRuzx8dC/Z7aihkZPU6kfx7l2XMOyQdu33ONnhdq1S0c6NKmUpEudrOzP61ZeYhXIh6qQ0FUAqgFUAqgFUAqgFUBftTyVAhRIn4oj7kH0WD4uOhVK743E9JcLy2qAlCA85iOyG0uiOaxjcbnGgHOUSv4IN3EO622RH/NXMx5HsqTYz0NNpErNulmYEy2CID7ssLy7YubQECmMcSnowlFu8jqST5FWqpyImIztrNzM9pRrMb9xdbSPucLPF7VyrVs7JqeUnlEbhAEBUraTtiHyIfaOXQsvTZyrb1V5L3NKzBwszO9ylo95BaOaI6qmK5glAdJgQw1rWjE0BozAUXFbvd56OKuSREWUiEvI3G0A5xVWKS+28qV5XyuNNSkJ6S8W5c0jKK5t1azV6uNoSuleWJUzoHP7LsDI8YDFdE6cPvXWou+mmcG0LDVkvE07pSkN4ukF5mqAVQCqAVQHrKHZs5Tetazys3hmRvTx8dCzs9tRQyMnqdSP49y8LlnaIG3lwElGJIArCwnAPtWKWjnRpUylGlztZ2Z/WrTzEC5ERVbmoqgFUAqgFUAqgFUAqsg6daL9zh8bovaOVGtnZZp5SwKI3CAoWqPNuu4MKuxDTEI3C4ktFcwadKtWdcGyGq+4p1VYIRVZAqgJeOdrDM32lGsxv3F4tEcDJQSCCKxsIwj7V6q1s7JqeUn1EbhAEBT7a3D6TDFRW4hmm79o5dGyr+J+f6OTbn/Ml4L3ZpWYOFmZ3uUtHvILRzRH1UxXvMVQXnTlwz0pA2RPjH83shW6WVFGtnZrVW5EZacIRmVzLMqJ0jydLMJqWMJOMloJKziepq4RfNGPokPg2dEfBMT1GCOiH0SHwbOiPgs4pajBHRGvM2Il4g2UJoOVouHaQto1px5MjnZ6cuaKvZmwboGyYS+Fun8TOVxcav0bQp8HzOZaLI6f3LiiIqrJTvFUF56yp2bOU3rWs8rN4Zkbk84CNCqaYWY+WooL7GTVH/JH8e5fFyjuFX1TPNsz/AAdvDU1n6iI62RnKZKM5ss65cRgfiODHkV9r7iquRpQ7KRBjo7OKH1LbCjGI2GWXb+JpGah+CxgM4j3ZZGGfxUzghYwszej2bMsOJ7TzhYuYvPQOWDJmqAsNrdrJnIb369rdw8spcXddiDWt0N8oalXA7rjeEMSJb6vj/Vf9X/tR7z4G+y8S1WBsb9FgshXd3cl5uqXNbpxdiqcqgnLFK8kjG5XEgtTYICt2yWrGcitia9rdywMubi7rRxNa3Q3ymp1cCuuI5QxO8ifq+P8AVf8AV/7W+8+BrsvErluVh73NhHXNe10vaBc63c3IBymuNTUZ7RsjqRwFRiWUiHFctzCp9asYURYmb03Gc6WF04nAzGcHlZFql9xlvgdT1MPNsvypj+4iKjaeo/x7FmjkRalAShAEBzrVB++Qf04XavXY7P6MvP8ASPP9q/8Aoj5L3ZF2WmntLKOOJ2A4d0ZVYpQi0yrXqSTXE1WWSd+JoObApHSXcRKu+9Hu2yLDjDhzV6lo6TJFWidcXnj1ZX7JHxr+b2QrdLKihWf3s11IRCqXGTcvnEyjQotjEl3iYvnEyjQmxiN4mL5xMo0JsYjeJi+cTKNCbGI28zYlrK4aRKCv4hgHOtJUe9EkLRxukSTmggggEEEEHEQVAWWr+Bzaz4bKxnwzdUwOZg/A7Fh0jmXas7dWCkedtWGjUcPyvIiX2T3rdJVlUtSo6+iPmXnohezDTZNxDjSVOKizEasnJGzOOJmIFSSbqFjw/wDItIL+OX59iSbvrQv1XudaXnz1ZV9UvzbM/wAHbw1NZ+oiOtkZyeXG1nZn9avvMVVyIeilNBRAKIBRAAsA+xEduOdpKXGTrOo+8mVmLok+POM1/wCKGqFrzryLNDKy+KqThAEAQBAEBzjVl8iU5cX2Wq5ZObK9fkjl1FeKxMRxtZuZvtKNZjd8jq2ph5tl+VMf3ERULT1H+PYs0ciLUoCUIAgOd6oP3yD+lD7V67HZ/Sl5/pHn+1P/AER8l7shLMjCzM73K1R5MpWjmiOopyuYIWAdxXlz2pVLM/bRP2+yFfo5Ecu0dRmlVSkJm7OU6UuF7M647KVi5C9jXHZSlyF7F2cp0pchezF0cpWReYQFusW8uhQycdyBowLnVFdN3HWou+CbKTqlMGuwDuljwcwcKe0V1OzX9sl5HF7YX3wfg/0U+i6RyD1lBs2cpvWtJ5WbU8yJCZG2IHKhdooo9OX59ixPqw817nW1549WVjVK83TP8Hbw1NZ+oiOrlOUSw2q7M/rKvvMVlyIeikNBRAKIBRAKIBRAdO1KrJy8GWjtjx4MJxjFwbEiNhkt1qGKgOOKoOhUbVFuSuXcWKLSXEuvhDI/1kr/APaH3lX2c9GTY46m7KzUOK0PhPZEYa0fDcHtNDQ0IwYwtWmuDMp3nssGQgNOcsrLQSGxpiDCcRdBsSIyG4txVo44sB0LZRk+SMOSXM8PCGR/rJX/AO0PvLOznozGOOpQtViyMCOyVECPBilropcIURsS5Ba2lbk4FassWm70Q1mmlcc5orhXJiONqtzM9pRrMbvkdV1MfNsvnmP7iIqNo6j/AB7FijkLSoCUIAgOeW//AHuD+nD7V67Fg6MvP9I8/wBqdePkvdkLZkYWZne5WqPeU7RzRHUUxWMEIDt68ue1KpZn7aJ+32Qr9HIjl2jqM01KQhAYqgFUAqgFUBtSUi+KQGghu684gPeVHOooolp0pTfgWuFDDWhoxNAAzBUG73edRJJXI5pbzOiLNENNWwWiHX0qku9ZpzLtWGnhpXvvPN9pVVOtcu7h+e8r9FdOeesoNmzlN61rPKzeGZEhNDbEDlQu0UMenL8+xYn1Y+a9zrK8+eqKzqk+bpn+Dt4ams/URHVys5VLDarsz+tX3mK39SGopDQUQCiAUQCiAUQCiAUQHatTHzdA5Uftnrm2jqMt0chalAShAci1XRtyF+gztIiv2XK/Mq18xSKK0QiiAUQEzHG1W5me0o1mN/6nUtTPzdL55j+4iKjaOo/93FijkLSoCUIAgOe2/DbcH9OH2r117B0pef6RwO1OvHyXuyGs0MLMzvcrVHkynaOaI2imKwIQHbV5g9oVWzH20T9vshX6ORHLtHUZpKUhPpgwjOFh8jK5lzuBkGhcw7FyGtjINCC4a2Mg0ILhrYyDQguMoZKzbPbQyCHQ4Dg+OcBIwthcZO67i08d2zWR1Hily9zm2y3xppxhxl7HOjxmpOEk4SSu0edMUQHtKDZs5Tetazys3hmRITQ8fA5UPtFDHpy/PsWJ9WPmvc6uuAepKzqkebpn+Ht2Kaz9REdXKcslhtV2Z/WVeeYrLKQ1FIaCiAUQCiAUQCiAUQCiA7TqZeb4PKj9s9c60dRlujkLSoCUIDkmq2NuQv0GdpEV+y5H5lWvmKRRWSEUQCiAmY42q3Mz2lGsxu8p1HU083S+eY/uIio2jqP/AHcWKOQtChJQgCA59b797g/pw+1euvYOk/P9I4HanXj5L3ZDWZGFmZ3WFZo8mVLRzRHUUxWBCA7WvMnsyq2Y+2ift9kK/RyI5lo6jNNSEB9MxjOEfIyuZdFzDshAEAQGhZaxgmGlpiRYfHDeW1zjEQpKVR03fcn5kNeiqsbr2vJnOrO2vRZQ1OzhE0bFaKCuRw/CfUu1QtUa3Dk9Dztqsc6HHmtfkiKKyVBRYB6yg2bOU3rWs8rNqeZEjNDx8DlQ+0UMenL8+xZn1Y+a9zqq4J6grWqP5umf4e3YprP1ER1crOWyw2q7M/rV55isspDUUhoKIBRAKIBRAKIBRAKIDs+pn5vg8qP2z1zrR1GW6OQtKgJQgOS6rX3yF+gztIiv2XI/Mq18xSaKyQiiAUQEzHG1W5me0o1mN3lOoamvm6XzzHbxFRtHUZZo5EWdQkgQBAc/t8+9wf04favXWsHSfn+jg9p9ePkvdkRZoYWZne5WqPJlO0c0RtFMVzDkB2kFeZPZFYswPHP/AG+yFeo5Ecy0L+RmmpSEBAiWv6/eN0lV92Wpb3uWgv6/eN0lN3Wo3uWgv6/eN0lN3Wo3uWgv6/eN0lN3Wo3uWhtSVmGvIa8XBOAGtWk+5RzoOKvRLTtKk7nwN+ZgNiNcyIA5jgQ5pxEFQxk4u9E84qacZcmcnsxY8y8aJDOENNWE/iYcLTo9YK9BRq7SCkeVtFF0ajh/rjTopSE9ZQbNnKb1rWeVm9PMiQmh4+ByofaKGHTl/u4sT6sfNe51RcE9OVrVG83zH8PbsU1n6iI6uVnL5cbVdmf1lXnmKy5ENRSGpmiAUQCiAUQCiAUQCiA7Lqa+b4PKj9s9c60dRlullLQoCQIDk+qwNtwv0GdpEV+y5X5latmKVRWSEUQCiAmI42q3Mz2lGs5u+R07U283S+eP28RUbR1GWKWRFnUJIEAQFAt7+9wf04favXWsPSfn+kcLtPrx8l7siLM42Zne5WaPeU7RzRHKcrmCEB1e16cEaXgv3bkNdy27F3rC89XhgqOJ6my1NpSjLwNS2CWwteMXku9x/wB4lJZ5f1IrVD+yIdWimEAQBAEAQBAWyx8QuhsJxkYeMjAufNXSaOrSd8E2UvVDhARYLt1zHA/tdg9orpdnv7ZLxOP2rH74vwKouico9ZTy2cpvWtJ5WbU8yJCbHj4HKh9ooodOX59ixPqx817nUlwT05W9UXzfMfw9sxTWfqIjq5WcxlhtV2Z/WVdeYrLkQ1FIaiiAUQCiAUQCiAUQCiA7Hqbeb4PKj9s9c60dRlullLQoSQIDlGquNtwv0GdpEV6y5X5lWtmKXRWSIUQCiAmY42q3Mz2lGsxu+R0zU483y+eP28RUrR1GWKWRFmUJIEAQFCt5G2oP6cPtXrrWHpPz/SOF2l14+S92RFmhhZmd7lYo95UtHNEdRTFcUQFmtKsuILzCiGkOKQWE4mxMWg4BnAVG20cSxrmvY6XZ1pUJbOXJ+/8A9L7EYHAhwqDgIXJTu4o7rSauZXp6xT2ElgLmcWFwzj3q7TrJ8Gc+rZ3HiuKI9TFcIAgCAID1lpd0R1ywVyncAylaymoq9m8IObuRaoEIMa1oxNAC57d7vOrGOFJHP7eZoRJgNGEQmhp5R2R9RC69hhhp36nA7SqKVXCu5Feorhzz1lBs2cpvWtZ5WbQzIkJsePgZ4faKKHTl/u4sT6sfNe51BcI9MV63+GXSEyBuCG7mbFYT6gpaD/kRHVys5hJi6lngYwIg96vPMV1yIaikNBRAKIBRAKIBRAKIBRAdi1N/uEHlR+2eudaOoy3SylnUJIEBynVV+9w/0WdpEV6y5X5latmKZRWSEUQCiAmZsUlmg4yGfFRrMbvkdN1PYZbY+Xru667mdGeR6iFSr9RlillRY1CSBAEBRLexSZgu3Nbb6ojiesLq2F/xyXj+jh9pq6tF+H7ImzTfIPKHUrFF8ypaFyIxTlYIAhkt9rltdyBDmiaDAyNjwbgf8dOVc20WPjip/wDPg61k7QSWCr/35+S5Q4jXAFpDmnCHA1BHEVzWruDOwmmr0fMSXY7ymNJ4wCVlSa5Mw4RfNHx9BhcGzohZxy1MbKGiH0GFwbOiExy1Gyhoh9BhcGzohMctRsoaIfQYXBs6ITHLUbKGiPWHDa3A0ADIBQLVu/mbJJciItis8yWaQ0h0cjYMx3NfxOyDrViz2d1X4FS1WuNFXLNoc3e8uJLiS5xJcTjJOEldtJJXI842272fKyYPeSbWIzODowrSb+1klNfcjfmBWYgAY7qENMRRRd1OT8yeXGtFeK9zpy4Z6U15+VbGhxIb/Jitcx2ZwI96ync7zDV6uOMyTXS8aJAjYHNcWnJdjBoIpTmXRbxLEiouDuZpWRkjDdgGwPknJxFbRleYaNNbmoQBAEAQBAEB060a2CUgScKHGjsZEaYpc11aisRxG5kIVGtTk5tpFmnNKNzJ7wtsf/VQvX8FFsp6G+OOo8LbH/1UL1/BNlPQY46nO9USyEGYmYb4ERsRghNaXNxBwe800EK3Z4uMbmQVWm+BV1YIggNux0kYrsPkDyjl4gtZO42SN6fa6PFhwIIq4uDQBiuzg0AY+daK6KcmZfF3I7NY6UbBhQ4bPJhtawcYaKVXObvd5bSuVxsLBkIAgKzb1IGJCbEaKmCTdch1KnmIHrV2w1MM8L7/AHOb2lSxU1Nd3sVpgEeFSuzbTpDd51ef2SOav5IeJFPYQSCKEYwVYTvKrV3BnzRDAohkUQG1JT8aCfExHMygHYnO04Co50oTzIkp1qlPI7iXhW4TQxiE/jLSD6iFXdhpvleXI9pVlzuZ6+GkzwcHQ7vLXcIas2+qVdF6jw0meDg6Hd5Nwhqx9Uq6L1HhpM8HB0O7ybhDVj6pV0XqPDSZ4ODod3k3CGrH1SrovU1Zu2qbiCge2GDwbaHSakcykhY6UfHzIp9oVpcL7vIhHEkkkkk4SThJOUlWkruCKTd/FmKIBRASljZa5Be/BgwV3BulQVJX/aizRhd9zN21eWMxNa4RsIWzOfEwZ93mKhtU9nSw97J7FB1a+PuX+R0Fck7wQFRt4tT+ljXZcATLBQtxCM0YhXccNw8x3KT0a2Dg+RFUp4uKKBCnywmHNMcHN2LrobIcT2lW8N/GJBf3M+jKSr8LXhvEHAepyXyQuQvbL8Iem34JikMKF7ZfhD02/BMUhhQvbL8Iem34JikMKF7ZfhD02/BMUhhQvbL8Iem34JikMKF7ZfhD02/BMUhhQvbL8Iem34JiYwoXtl+EPTb8ExSGFC9svwh6bfgmKQwoXtl+EPTb8ExMYUL2y/CHpt+CYpDCgJSVZhc8O4i4H1NS+TFyPmLPl5bDlWEudsW3I2R4mNCYbuMhf3Iv1o9qZlfHTABmXCjW4xBacYruuO6ebLWpWrY+C5E9Onh4st6gJQgCAID5ewOBDgCCCCDhBBxgpfcYaTVzKBZuw0STeYkIF0A7uO4G9fxZCuvRtEaywy5nCtFlnQlihl9vM1hHgxR4wXLuPBocpMM4ciLHTnmMXuhbjzpaU2stDGwhqL2w9+dLU20tBsI6i9sPfnS1NtLQbCOovbD350tTbS0GwjqL2w9+dLU20tBsI6i9sPfnS1NtLQbCOovbD350tTbS0GwjqL2w9+dLU20tBsI6i9sPfnS1NrLQbCOovbD350tTbS0GwjqL2w9+dLU20tBsI6i9sPfnS1NrLQbCOpkQ4EPCSHEZTdHQEvnIzhpQPmG2NNvEOC003ScQGV53BxdaNworFIxFTrywwX+8S/WGsYyWhhjMJxvfuvdlXJq1XUliZ3qFCNGGFG8oiYIAgI6y1g5aaFJiE15GAPwtiNzOGHmW0ZyjyZrKKlzK6/U3lCcEWZaMgcw00sUytMvAj2MT5+raV4aZ0w+4s71LRDYofVtK8NM6YfcTepaIbFD6tpXhpnTD7ib1LRDYofVtK8NM6YfcTepaIbFD6tpXhpnTD7ib1LRDYofVtK8NM6YfcTepaIbFD6tpXhpnTD7ib1LRDYofVtK8NM6YfcTepaIbFD6tpXhpnTD7ib1LRDYofVtK8NM6YfcTepaIbFD6tpXhpnTD7ib1LRDYo+mam8oDhizJGS6YK6GLDtMtENjEsVibBS0qNrwmsJwF5q6Ic7jhpxYlFKcpc2SKKXIkVobBAEAQBAEBgiuNAQk7arKxDUNdCJx62QAf2kEDmVqFrqR4c/MpVLBRm77rvI1fAqX4SNpZ3VJv9TRevyRfS6Wr9PgeBUvwkfSzupv9TRevyY+l0tX6fA8CpfhI+lndTf6mi9fkz9Lpav0+B4FS/CR9LO6m/wBTRevyY+l0tX6fA8CpfhI+lndTf6mi9fkfS6Wr9PgeBUvwkfSzupv9TRevyZ+l0tX6fA8CpfhI+lndTf6mi9fkx9Lpav0+B4FS/CR9LO6m/wBTRevyPpdLV+nwPAqX4SPpZ3U3+povX5M/S6Wr9PgeBUvwkfSzupv9TRevyY+l0tX6fA8CpfhI+lndTf6mi9fkfS6Wr9PgeBUvwkbSzupv9TRevyZ+l0tX6fB9wrTZYGrnRXjelwAPRAK1lbqj5XIzHsyinxbf+8CdlZWHCaGwmNY0bjRTnOUqrKTk75MvQhGCuirkey1NwgCAIAgCAIAgCAIAgCAIAgCAIAgCAIAgCAIAgCAIAgCAIAgCAIAgCAIAgCAIAgCAIAgCAI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505332" y="2414635"/>
            <a:ext cx="444689" cy="444689"/>
          </a:xfrm>
          <a:prstGeom prst="rect">
            <a:avLst/>
          </a:prstGeom>
        </p:spPr>
      </p:pic>
      <p:pic>
        <p:nvPicPr>
          <p:cNvPr id="8" name="Picture 7"/>
          <p:cNvPicPr>
            <a:picLocks noChangeAspect="1"/>
          </p:cNvPicPr>
          <p:nvPr/>
        </p:nvPicPr>
        <p:blipFill>
          <a:blip r:embed="rId4"/>
          <a:stretch>
            <a:fillRect/>
          </a:stretch>
        </p:blipFill>
        <p:spPr>
          <a:xfrm>
            <a:off x="583369" y="2962818"/>
            <a:ext cx="1503474" cy="901196"/>
          </a:xfrm>
          <a:prstGeom prst="rect">
            <a:avLst/>
          </a:prstGeom>
        </p:spPr>
      </p:pic>
      <p:pic>
        <p:nvPicPr>
          <p:cNvPr id="9" name="Picture 8"/>
          <p:cNvPicPr>
            <a:picLocks noChangeAspect="1"/>
          </p:cNvPicPr>
          <p:nvPr/>
        </p:nvPicPr>
        <p:blipFill>
          <a:blip r:embed="rId5"/>
          <a:stretch>
            <a:fillRect/>
          </a:stretch>
        </p:blipFill>
        <p:spPr>
          <a:xfrm>
            <a:off x="1606997" y="3891002"/>
            <a:ext cx="546820" cy="546820"/>
          </a:xfrm>
          <a:prstGeom prst="rect">
            <a:avLst/>
          </a:prstGeom>
        </p:spPr>
      </p:pic>
      <p:sp>
        <p:nvSpPr>
          <p:cNvPr id="4" name="Footer Placeholder 3"/>
          <p:cNvSpPr>
            <a:spLocks noGrp="1"/>
          </p:cNvSpPr>
          <p:nvPr>
            <p:ph type="ftr" sz="quarter" idx="11"/>
          </p:nvPr>
        </p:nvSpPr>
        <p:spPr/>
        <p:txBody>
          <a:bodyPr/>
          <a:lstStyle/>
          <a:p>
            <a:r>
              <a:rPr lang="en-US" smtClean="0"/>
              <a:t>BeyondZucchini.com</a:t>
            </a:r>
            <a:endParaRPr lang="en-US"/>
          </a:p>
        </p:txBody>
      </p:sp>
    </p:spTree>
    <p:extLst>
      <p:ext uri="{BB962C8B-B14F-4D97-AF65-F5344CB8AC3E}">
        <p14:creationId xmlns:p14="http://schemas.microsoft.com/office/powerpoint/2010/main" val="249928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554</TotalTime>
  <Words>646</Words>
  <Application>Microsoft Office PowerPoint</Application>
  <PresentationFormat>Widescreen</PresentationFormat>
  <Paragraphs>111</Paragraphs>
  <Slides>30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Beyond Zucchini: Superfoods in Traditional Mediterranean Dishes</vt:lpstr>
      <vt:lpstr>PowerPoint Presentation</vt:lpstr>
      <vt:lpstr>PowerPoint Presentation</vt:lpstr>
      <vt:lpstr>Oregano</vt:lpstr>
      <vt:lpstr>PowerPoint Presentation</vt:lpstr>
      <vt:lpstr>PowerPoint Presentation</vt:lpstr>
      <vt:lpstr>Zaatar (with Sumac)</vt:lpstr>
      <vt:lpstr>PowerPoint Presentation</vt:lpstr>
      <vt:lpstr>Amaranth Leaves</vt:lpstr>
      <vt:lpstr>PowerPoint Presentation</vt:lpstr>
      <vt:lpstr>Chicory</vt:lpstr>
      <vt:lpstr>PowerPoint Presentation</vt:lpstr>
      <vt:lpstr>Dandelion Greens</vt:lpstr>
      <vt:lpstr>PowerPoint Presentation</vt:lpstr>
      <vt:lpstr>Grape Leaves</vt:lpstr>
      <vt:lpstr>PowerPoint Presentation</vt:lpstr>
      <vt:lpstr>Chard</vt:lpstr>
      <vt:lpstr>PowerPoint Presentation</vt:lpstr>
      <vt:lpstr>PowerPoint Presentation</vt:lpstr>
      <vt:lpstr>Purslane</vt:lpstr>
      <vt:lpstr>Jute, or Egyptian Spinach (Molokhia)</vt:lpstr>
      <vt:lpstr>PowerPoint Presentation</vt:lpstr>
      <vt:lpstr>PowerPoint Presentation</vt:lpstr>
      <vt:lpstr>Pomegranate Molasses</vt:lpstr>
      <vt:lpstr>PowerPoint Presentation</vt:lpstr>
      <vt:lpstr>PowerPoint Presentation</vt:lpstr>
      <vt:lpstr>PowerPoint Presentation</vt:lpstr>
      <vt:lpstr>Tahini</vt:lpstr>
      <vt:lpstr>PowerPoint Presentation</vt:lpstr>
      <vt:lpstr> www.beyondzucchini.com   Facebook: https://www.facebook.com/beyondzucchini Instagram: Beyond_Zucchini  Twitter: @BeyondZucchini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Roula Maria Dib</dc:creator>
  <cp:lastModifiedBy>Roula Maria Dib</cp:lastModifiedBy>
  <cp:revision>79</cp:revision>
  <dcterms:created xsi:type="dcterms:W3CDTF">2014-11-22T18:56:31Z</dcterms:created>
  <dcterms:modified xsi:type="dcterms:W3CDTF">2014-11-27T06:36:02Z</dcterms:modified>
</cp:coreProperties>
</file>